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98" r:id="rId4"/>
    <p:sldId id="289" r:id="rId5"/>
    <p:sldId id="290" r:id="rId6"/>
    <p:sldId id="297" r:id="rId7"/>
    <p:sldId id="259" r:id="rId8"/>
    <p:sldId id="261" r:id="rId9"/>
    <p:sldId id="273" r:id="rId10"/>
    <p:sldId id="293" r:id="rId11"/>
    <p:sldId id="258" r:id="rId12"/>
    <p:sldId id="291" r:id="rId13"/>
    <p:sldId id="292" r:id="rId14"/>
    <p:sldId id="266" r:id="rId15"/>
    <p:sldId id="281" r:id="rId16"/>
    <p:sldId id="299" r:id="rId17"/>
    <p:sldId id="300" r:id="rId18"/>
    <p:sldId id="301" r:id="rId19"/>
    <p:sldId id="303" r:id="rId20"/>
    <p:sldId id="302" r:id="rId21"/>
  </p:sldIdLst>
  <p:sldSz cx="12192000" cy="6858000"/>
  <p:notesSz cx="6858000" cy="9144000"/>
  <p:defaultText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401"/>
  </p:normalViewPr>
  <p:slideViewPr>
    <p:cSldViewPr snapToGrid="0">
      <p:cViewPr varScale="1">
        <p:scale>
          <a:sx n="98" d="100"/>
          <a:sy n="98" d="100"/>
        </p:scale>
        <p:origin x="11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81BAC7-AD7D-47D3-9B2F-414B43FB24EE}"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FAABCA06-E5BB-45E7-BEDF-0CAB30890CFA}">
      <dgm:prSet/>
      <dgm:spPr/>
      <dgm:t>
        <a:bodyPr/>
        <a:lstStyle/>
        <a:p>
          <a:r>
            <a:rPr lang="en-US" dirty="0"/>
            <a:t>‘Something important’, a construction, a structure is being torn down</a:t>
          </a:r>
        </a:p>
      </dgm:t>
    </dgm:pt>
    <dgm:pt modelId="{32B78787-6AED-4C61-9FBC-DF32D948FBC2}" type="parTrans" cxnId="{16AAF468-5049-4191-9392-32A9CF554EA2}">
      <dgm:prSet/>
      <dgm:spPr/>
      <dgm:t>
        <a:bodyPr/>
        <a:lstStyle/>
        <a:p>
          <a:endParaRPr lang="en-US"/>
        </a:p>
      </dgm:t>
    </dgm:pt>
    <dgm:pt modelId="{01232F6E-4E94-461A-B23A-2B20C98223EE}" type="sibTrans" cxnId="{16AAF468-5049-4191-9392-32A9CF554EA2}">
      <dgm:prSet/>
      <dgm:spPr/>
      <dgm:t>
        <a:bodyPr/>
        <a:lstStyle/>
        <a:p>
          <a:endParaRPr lang="en-US"/>
        </a:p>
      </dgm:t>
    </dgm:pt>
    <dgm:pt modelId="{8BBB9365-7289-4F8D-BDBA-E9CE6160D771}">
      <dgm:prSet/>
      <dgm:spPr/>
      <dgm:t>
        <a:bodyPr/>
        <a:lstStyle/>
        <a:p>
          <a:r>
            <a:rPr lang="en-US"/>
            <a:t>Mechanisms of naturalizing a cultural construct</a:t>
          </a:r>
        </a:p>
      </dgm:t>
    </dgm:pt>
    <dgm:pt modelId="{2D4C37D1-9507-4B17-8338-9A806C8C52D8}" type="parTrans" cxnId="{EC14AF6F-E029-4AC5-A2F4-D6A96D155D81}">
      <dgm:prSet/>
      <dgm:spPr/>
      <dgm:t>
        <a:bodyPr/>
        <a:lstStyle/>
        <a:p>
          <a:endParaRPr lang="en-US"/>
        </a:p>
      </dgm:t>
    </dgm:pt>
    <dgm:pt modelId="{13DBCA08-56B6-4C2F-A51F-471465B64D27}" type="sibTrans" cxnId="{EC14AF6F-E029-4AC5-A2F4-D6A96D155D81}">
      <dgm:prSet/>
      <dgm:spPr/>
      <dgm:t>
        <a:bodyPr/>
        <a:lstStyle/>
        <a:p>
          <a:endParaRPr lang="en-US"/>
        </a:p>
      </dgm:t>
    </dgm:pt>
    <dgm:pt modelId="{D55978CD-96A4-184D-8634-7BA72E3AD13F}" type="pres">
      <dgm:prSet presAssocID="{C981BAC7-AD7D-47D3-9B2F-414B43FB24EE}" presName="diagram" presStyleCnt="0">
        <dgm:presLayoutVars>
          <dgm:dir/>
          <dgm:resizeHandles/>
        </dgm:presLayoutVars>
      </dgm:prSet>
      <dgm:spPr/>
    </dgm:pt>
    <dgm:pt modelId="{FFFF6113-2837-5143-B94F-3D277ECED9CF}" type="pres">
      <dgm:prSet presAssocID="{FAABCA06-E5BB-45E7-BEDF-0CAB30890CFA}" presName="firstNode" presStyleLbl="node1" presStyleIdx="0" presStyleCnt="2">
        <dgm:presLayoutVars>
          <dgm:bulletEnabled val="1"/>
        </dgm:presLayoutVars>
      </dgm:prSet>
      <dgm:spPr/>
    </dgm:pt>
    <dgm:pt modelId="{8D288698-58BC-CD43-942F-F61C1E2A161A}" type="pres">
      <dgm:prSet presAssocID="{01232F6E-4E94-461A-B23A-2B20C98223EE}" presName="sibTrans" presStyleLbl="sibTrans2D1" presStyleIdx="0" presStyleCnt="1"/>
      <dgm:spPr/>
    </dgm:pt>
    <dgm:pt modelId="{2280F386-2691-DE40-8BC1-8D85C7457A62}" type="pres">
      <dgm:prSet presAssocID="{8BBB9365-7289-4F8D-BDBA-E9CE6160D771}" presName="lastNode" presStyleLbl="node1" presStyleIdx="1" presStyleCnt="2">
        <dgm:presLayoutVars>
          <dgm:bulletEnabled val="1"/>
        </dgm:presLayoutVars>
      </dgm:prSet>
      <dgm:spPr/>
    </dgm:pt>
  </dgm:ptLst>
  <dgm:cxnLst>
    <dgm:cxn modelId="{16AAF468-5049-4191-9392-32A9CF554EA2}" srcId="{C981BAC7-AD7D-47D3-9B2F-414B43FB24EE}" destId="{FAABCA06-E5BB-45E7-BEDF-0CAB30890CFA}" srcOrd="0" destOrd="0" parTransId="{32B78787-6AED-4C61-9FBC-DF32D948FBC2}" sibTransId="{01232F6E-4E94-461A-B23A-2B20C98223EE}"/>
    <dgm:cxn modelId="{269C9C6E-20A2-9F49-B93B-9979E065758B}" type="presOf" srcId="{FAABCA06-E5BB-45E7-BEDF-0CAB30890CFA}" destId="{FFFF6113-2837-5143-B94F-3D277ECED9CF}" srcOrd="0" destOrd="0" presId="urn:microsoft.com/office/officeart/2005/8/layout/bProcess2"/>
    <dgm:cxn modelId="{EC14AF6F-E029-4AC5-A2F4-D6A96D155D81}" srcId="{C981BAC7-AD7D-47D3-9B2F-414B43FB24EE}" destId="{8BBB9365-7289-4F8D-BDBA-E9CE6160D771}" srcOrd="1" destOrd="0" parTransId="{2D4C37D1-9507-4B17-8338-9A806C8C52D8}" sibTransId="{13DBCA08-56B6-4C2F-A51F-471465B64D27}"/>
    <dgm:cxn modelId="{D3C360B7-FCFA-1443-9682-CA457373EDF0}" type="presOf" srcId="{01232F6E-4E94-461A-B23A-2B20C98223EE}" destId="{8D288698-58BC-CD43-942F-F61C1E2A161A}" srcOrd="0" destOrd="0" presId="urn:microsoft.com/office/officeart/2005/8/layout/bProcess2"/>
    <dgm:cxn modelId="{C8DD69D7-6ECA-4949-A79F-329BF793DB40}" type="presOf" srcId="{8BBB9365-7289-4F8D-BDBA-E9CE6160D771}" destId="{2280F386-2691-DE40-8BC1-8D85C7457A62}" srcOrd="0" destOrd="0" presId="urn:microsoft.com/office/officeart/2005/8/layout/bProcess2"/>
    <dgm:cxn modelId="{91266CE8-CFEA-4342-9EB1-AE1D5DC06A9B}" type="presOf" srcId="{C981BAC7-AD7D-47D3-9B2F-414B43FB24EE}" destId="{D55978CD-96A4-184D-8634-7BA72E3AD13F}" srcOrd="0" destOrd="0" presId="urn:microsoft.com/office/officeart/2005/8/layout/bProcess2"/>
    <dgm:cxn modelId="{25382593-92A8-5C43-BC4B-E79E1B04D507}" type="presParOf" srcId="{D55978CD-96A4-184D-8634-7BA72E3AD13F}" destId="{FFFF6113-2837-5143-B94F-3D277ECED9CF}" srcOrd="0" destOrd="0" presId="urn:microsoft.com/office/officeart/2005/8/layout/bProcess2"/>
    <dgm:cxn modelId="{B32C55AD-B0E8-204F-B52C-A82974543CAA}" type="presParOf" srcId="{D55978CD-96A4-184D-8634-7BA72E3AD13F}" destId="{8D288698-58BC-CD43-942F-F61C1E2A161A}" srcOrd="1" destOrd="0" presId="urn:microsoft.com/office/officeart/2005/8/layout/bProcess2"/>
    <dgm:cxn modelId="{19A62C8A-BED9-5248-B7B2-C74477C7907A}" type="presParOf" srcId="{D55978CD-96A4-184D-8634-7BA72E3AD13F}" destId="{2280F386-2691-DE40-8BC1-8D85C7457A62}"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F6113-2837-5143-B94F-3D277ECED9CF}">
      <dsp:nvSpPr>
        <dsp:cNvPr id="0" name=""/>
        <dsp:cNvSpPr/>
      </dsp:nvSpPr>
      <dsp:spPr>
        <a:xfrm>
          <a:off x="1177" y="706815"/>
          <a:ext cx="3856763" cy="3856763"/>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‘Something important’, a construction, a structure is being torn down</a:t>
          </a:r>
        </a:p>
      </dsp:txBody>
      <dsp:txXfrm>
        <a:off x="565987" y="1271625"/>
        <a:ext cx="2727143" cy="2727143"/>
      </dsp:txXfrm>
    </dsp:sp>
    <dsp:sp modelId="{8D288698-58BC-CD43-942F-F61C1E2A161A}">
      <dsp:nvSpPr>
        <dsp:cNvPr id="0" name=""/>
        <dsp:cNvSpPr/>
      </dsp:nvSpPr>
      <dsp:spPr>
        <a:xfrm rot="5400000">
          <a:off x="4176123" y="2124175"/>
          <a:ext cx="1349867" cy="1022042"/>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80F386-2691-DE40-8BC1-8D85C7457A62}">
      <dsp:nvSpPr>
        <dsp:cNvPr id="0" name=""/>
        <dsp:cNvSpPr/>
      </dsp:nvSpPr>
      <dsp:spPr>
        <a:xfrm>
          <a:off x="5786322" y="706815"/>
          <a:ext cx="3856763" cy="3856763"/>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Mechanisms of naturalizing a cultural construct</a:t>
          </a:r>
        </a:p>
      </dsp:txBody>
      <dsp:txXfrm>
        <a:off x="6351132" y="1271625"/>
        <a:ext cx="2727143" cy="272714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2675-110F-FF46-9088-9A10773267B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LV"/>
          </a:p>
        </p:txBody>
      </p:sp>
      <p:sp>
        <p:nvSpPr>
          <p:cNvPr id="3" name="Subtitle 2">
            <a:extLst>
              <a:ext uri="{FF2B5EF4-FFF2-40B4-BE49-F238E27FC236}">
                <a16:creationId xmlns:a16="http://schemas.microsoft.com/office/drawing/2014/main" id="{048F371C-17C1-F193-114A-278CA4D4CD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V"/>
          </a:p>
        </p:txBody>
      </p:sp>
      <p:sp>
        <p:nvSpPr>
          <p:cNvPr id="4" name="Date Placeholder 3">
            <a:extLst>
              <a:ext uri="{FF2B5EF4-FFF2-40B4-BE49-F238E27FC236}">
                <a16:creationId xmlns:a16="http://schemas.microsoft.com/office/drawing/2014/main" id="{C40D0BAF-DD0D-E97B-7718-A043D0AD4415}"/>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5" name="Footer Placeholder 4">
            <a:extLst>
              <a:ext uri="{FF2B5EF4-FFF2-40B4-BE49-F238E27FC236}">
                <a16:creationId xmlns:a16="http://schemas.microsoft.com/office/drawing/2014/main" id="{EBC4C648-8850-526E-49CC-32D0F3AE7486}"/>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C2366A6B-8591-D189-BC26-3360D9B888DC}"/>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2179545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1CE1-9B7B-DEB8-27EC-9E09AFC8D9C9}"/>
              </a:ext>
            </a:extLst>
          </p:cNvPr>
          <p:cNvSpPr>
            <a:spLocks noGrp="1"/>
          </p:cNvSpPr>
          <p:nvPr>
            <p:ph type="title"/>
          </p:nvPr>
        </p:nvSpPr>
        <p:spPr/>
        <p:txBody>
          <a:bodyPr/>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A7CE2574-7ECD-358C-975B-400A0AD7BDB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3F2E7908-6AC2-D0CD-5A5F-C2BF428FED3D}"/>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5" name="Footer Placeholder 4">
            <a:extLst>
              <a:ext uri="{FF2B5EF4-FFF2-40B4-BE49-F238E27FC236}">
                <a16:creationId xmlns:a16="http://schemas.microsoft.com/office/drawing/2014/main" id="{828C423D-6323-C2AC-284C-3F22528E6317}"/>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2555019E-9F0B-FC82-1E8E-5BDB4DE6650E}"/>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179371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0FEB5-3259-988B-8C20-CA4430330F9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LV"/>
          </a:p>
        </p:txBody>
      </p:sp>
      <p:sp>
        <p:nvSpPr>
          <p:cNvPr id="3" name="Vertical Text Placeholder 2">
            <a:extLst>
              <a:ext uri="{FF2B5EF4-FFF2-40B4-BE49-F238E27FC236}">
                <a16:creationId xmlns:a16="http://schemas.microsoft.com/office/drawing/2014/main" id="{21A4FFD2-09BC-61C1-DFB9-82F080C4EDE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8DD04479-D978-2C03-854F-B6CC80EDE93E}"/>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5" name="Footer Placeholder 4">
            <a:extLst>
              <a:ext uri="{FF2B5EF4-FFF2-40B4-BE49-F238E27FC236}">
                <a16:creationId xmlns:a16="http://schemas.microsoft.com/office/drawing/2014/main" id="{99AC9FF7-F047-5D53-4BCB-C57A3708B1BF}"/>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752B9E74-0F57-B79A-BFAF-883E1B4095C8}"/>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2273586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4324-5C40-87EA-F832-764162832874}"/>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65E61825-BA9A-5366-3D7A-40ABB630AA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CD39A215-D504-45AD-6DFF-BFEAFBC11844}"/>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5" name="Footer Placeholder 4">
            <a:extLst>
              <a:ext uri="{FF2B5EF4-FFF2-40B4-BE49-F238E27FC236}">
                <a16:creationId xmlns:a16="http://schemas.microsoft.com/office/drawing/2014/main" id="{C6CF8909-B5E0-3DB9-6982-54A8C82865B5}"/>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86273D5C-16E8-B3F9-1F38-529F4F429CD0}"/>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2688345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4C632-410D-2172-9ECE-19E3802545F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LV"/>
          </a:p>
        </p:txBody>
      </p:sp>
      <p:sp>
        <p:nvSpPr>
          <p:cNvPr id="3" name="Text Placeholder 2">
            <a:extLst>
              <a:ext uri="{FF2B5EF4-FFF2-40B4-BE49-F238E27FC236}">
                <a16:creationId xmlns:a16="http://schemas.microsoft.com/office/drawing/2014/main" id="{8186EA60-26B0-A3AC-5AC6-901A4588DF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D81A144-379F-3CCF-46A6-DD5DA8244B96}"/>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5" name="Footer Placeholder 4">
            <a:extLst>
              <a:ext uri="{FF2B5EF4-FFF2-40B4-BE49-F238E27FC236}">
                <a16:creationId xmlns:a16="http://schemas.microsoft.com/office/drawing/2014/main" id="{84D82E4A-6DF4-D8A2-E30B-772293DBD496}"/>
              </a:ext>
            </a:extLst>
          </p:cNvPr>
          <p:cNvSpPr>
            <a:spLocks noGrp="1"/>
          </p:cNvSpPr>
          <p:nvPr>
            <p:ph type="ftr" sz="quarter" idx="11"/>
          </p:nvPr>
        </p:nvSpPr>
        <p:spPr/>
        <p:txBody>
          <a:bodyPr/>
          <a:lstStyle/>
          <a:p>
            <a:endParaRPr lang="en-LV"/>
          </a:p>
        </p:txBody>
      </p:sp>
      <p:sp>
        <p:nvSpPr>
          <p:cNvPr id="6" name="Slide Number Placeholder 5">
            <a:extLst>
              <a:ext uri="{FF2B5EF4-FFF2-40B4-BE49-F238E27FC236}">
                <a16:creationId xmlns:a16="http://schemas.microsoft.com/office/drawing/2014/main" id="{BAA8097A-9488-91B3-F32A-962C3B9BAE6E}"/>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206792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53086-9565-3527-4DB7-DFF5130A6714}"/>
              </a:ext>
            </a:extLst>
          </p:cNvPr>
          <p:cNvSpPr>
            <a:spLocks noGrp="1"/>
          </p:cNvSpPr>
          <p:nvPr>
            <p:ph type="title"/>
          </p:nvPr>
        </p:nvSpPr>
        <p:spPr/>
        <p:txBody>
          <a:bodyPr/>
          <a:lstStyle/>
          <a:p>
            <a:r>
              <a:rPr lang="en-GB"/>
              <a:t>Click to edit Master title style</a:t>
            </a:r>
            <a:endParaRPr lang="en-LV"/>
          </a:p>
        </p:txBody>
      </p:sp>
      <p:sp>
        <p:nvSpPr>
          <p:cNvPr id="3" name="Content Placeholder 2">
            <a:extLst>
              <a:ext uri="{FF2B5EF4-FFF2-40B4-BE49-F238E27FC236}">
                <a16:creationId xmlns:a16="http://schemas.microsoft.com/office/drawing/2014/main" id="{4B94FFF7-F805-CCE2-2107-9BC91A9114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Content Placeholder 3">
            <a:extLst>
              <a:ext uri="{FF2B5EF4-FFF2-40B4-BE49-F238E27FC236}">
                <a16:creationId xmlns:a16="http://schemas.microsoft.com/office/drawing/2014/main" id="{7926A9D3-E551-85CD-7856-9B09CE9E71C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Date Placeholder 4">
            <a:extLst>
              <a:ext uri="{FF2B5EF4-FFF2-40B4-BE49-F238E27FC236}">
                <a16:creationId xmlns:a16="http://schemas.microsoft.com/office/drawing/2014/main" id="{45B2362A-1370-35EE-D92F-21BD181E9E3E}"/>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6" name="Footer Placeholder 5">
            <a:extLst>
              <a:ext uri="{FF2B5EF4-FFF2-40B4-BE49-F238E27FC236}">
                <a16:creationId xmlns:a16="http://schemas.microsoft.com/office/drawing/2014/main" id="{8E457123-2B67-3741-179E-DF1D3972D35D}"/>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1DB70852-D098-0CB8-DE3C-04F732793911}"/>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288822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9CF7-E178-084A-4CBC-DF4BC723D714}"/>
              </a:ext>
            </a:extLst>
          </p:cNvPr>
          <p:cNvSpPr>
            <a:spLocks noGrp="1"/>
          </p:cNvSpPr>
          <p:nvPr>
            <p:ph type="title"/>
          </p:nvPr>
        </p:nvSpPr>
        <p:spPr>
          <a:xfrm>
            <a:off x="839788" y="365125"/>
            <a:ext cx="10515600" cy="1325563"/>
          </a:xfrm>
        </p:spPr>
        <p:txBody>
          <a:bodyPr/>
          <a:lstStyle/>
          <a:p>
            <a:r>
              <a:rPr lang="en-GB"/>
              <a:t>Click to edit Master title style</a:t>
            </a:r>
            <a:endParaRPr lang="en-LV"/>
          </a:p>
        </p:txBody>
      </p:sp>
      <p:sp>
        <p:nvSpPr>
          <p:cNvPr id="3" name="Text Placeholder 2">
            <a:extLst>
              <a:ext uri="{FF2B5EF4-FFF2-40B4-BE49-F238E27FC236}">
                <a16:creationId xmlns:a16="http://schemas.microsoft.com/office/drawing/2014/main" id="{0F62C256-FC93-1E46-9273-A0B2F0C533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09BC73A-9070-F4A6-49EF-DCB4510CD79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5" name="Text Placeholder 4">
            <a:extLst>
              <a:ext uri="{FF2B5EF4-FFF2-40B4-BE49-F238E27FC236}">
                <a16:creationId xmlns:a16="http://schemas.microsoft.com/office/drawing/2014/main" id="{38308429-3AE3-4933-55DC-AB9F4083B6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E1F8CD8-D938-EDF4-809C-43F9704D038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7" name="Date Placeholder 6">
            <a:extLst>
              <a:ext uri="{FF2B5EF4-FFF2-40B4-BE49-F238E27FC236}">
                <a16:creationId xmlns:a16="http://schemas.microsoft.com/office/drawing/2014/main" id="{4881185D-D3FD-286F-5491-5A52EE149FEA}"/>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8" name="Footer Placeholder 7">
            <a:extLst>
              <a:ext uri="{FF2B5EF4-FFF2-40B4-BE49-F238E27FC236}">
                <a16:creationId xmlns:a16="http://schemas.microsoft.com/office/drawing/2014/main" id="{E626DA05-AA7F-B2CD-3122-C0D408C5FB95}"/>
              </a:ext>
            </a:extLst>
          </p:cNvPr>
          <p:cNvSpPr>
            <a:spLocks noGrp="1"/>
          </p:cNvSpPr>
          <p:nvPr>
            <p:ph type="ftr" sz="quarter" idx="11"/>
          </p:nvPr>
        </p:nvSpPr>
        <p:spPr/>
        <p:txBody>
          <a:bodyPr/>
          <a:lstStyle/>
          <a:p>
            <a:endParaRPr lang="en-LV"/>
          </a:p>
        </p:txBody>
      </p:sp>
      <p:sp>
        <p:nvSpPr>
          <p:cNvPr id="9" name="Slide Number Placeholder 8">
            <a:extLst>
              <a:ext uri="{FF2B5EF4-FFF2-40B4-BE49-F238E27FC236}">
                <a16:creationId xmlns:a16="http://schemas.microsoft.com/office/drawing/2014/main" id="{FB78A775-FB27-D9B7-D3ED-826540701CF2}"/>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1416895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B3432-FAF9-CC37-EF0D-359DE2B69B72}"/>
              </a:ext>
            </a:extLst>
          </p:cNvPr>
          <p:cNvSpPr>
            <a:spLocks noGrp="1"/>
          </p:cNvSpPr>
          <p:nvPr>
            <p:ph type="title"/>
          </p:nvPr>
        </p:nvSpPr>
        <p:spPr/>
        <p:txBody>
          <a:bodyPr/>
          <a:lstStyle/>
          <a:p>
            <a:r>
              <a:rPr lang="en-GB"/>
              <a:t>Click to edit Master title style</a:t>
            </a:r>
            <a:endParaRPr lang="en-LV"/>
          </a:p>
        </p:txBody>
      </p:sp>
      <p:sp>
        <p:nvSpPr>
          <p:cNvPr id="3" name="Date Placeholder 2">
            <a:extLst>
              <a:ext uri="{FF2B5EF4-FFF2-40B4-BE49-F238E27FC236}">
                <a16:creationId xmlns:a16="http://schemas.microsoft.com/office/drawing/2014/main" id="{02C1E21E-01E0-3162-769C-052AC5C35634}"/>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4" name="Footer Placeholder 3">
            <a:extLst>
              <a:ext uri="{FF2B5EF4-FFF2-40B4-BE49-F238E27FC236}">
                <a16:creationId xmlns:a16="http://schemas.microsoft.com/office/drawing/2014/main" id="{65F1F3EA-AFC9-A28D-7CAC-1749AEF1CC90}"/>
              </a:ext>
            </a:extLst>
          </p:cNvPr>
          <p:cNvSpPr>
            <a:spLocks noGrp="1"/>
          </p:cNvSpPr>
          <p:nvPr>
            <p:ph type="ftr" sz="quarter" idx="11"/>
          </p:nvPr>
        </p:nvSpPr>
        <p:spPr/>
        <p:txBody>
          <a:bodyPr/>
          <a:lstStyle/>
          <a:p>
            <a:endParaRPr lang="en-LV"/>
          </a:p>
        </p:txBody>
      </p:sp>
      <p:sp>
        <p:nvSpPr>
          <p:cNvPr id="5" name="Slide Number Placeholder 4">
            <a:extLst>
              <a:ext uri="{FF2B5EF4-FFF2-40B4-BE49-F238E27FC236}">
                <a16:creationId xmlns:a16="http://schemas.microsoft.com/office/drawing/2014/main" id="{492D9E4E-736F-4BFF-1DEE-717A48012EEC}"/>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270059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C75DC-B44B-8C81-7ED1-998C0B180074}"/>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3" name="Footer Placeholder 2">
            <a:extLst>
              <a:ext uri="{FF2B5EF4-FFF2-40B4-BE49-F238E27FC236}">
                <a16:creationId xmlns:a16="http://schemas.microsoft.com/office/drawing/2014/main" id="{0DB91BB6-6074-A2F7-3D03-331DF3601809}"/>
              </a:ext>
            </a:extLst>
          </p:cNvPr>
          <p:cNvSpPr>
            <a:spLocks noGrp="1"/>
          </p:cNvSpPr>
          <p:nvPr>
            <p:ph type="ftr" sz="quarter" idx="11"/>
          </p:nvPr>
        </p:nvSpPr>
        <p:spPr/>
        <p:txBody>
          <a:bodyPr/>
          <a:lstStyle/>
          <a:p>
            <a:endParaRPr lang="en-LV"/>
          </a:p>
        </p:txBody>
      </p:sp>
      <p:sp>
        <p:nvSpPr>
          <p:cNvPr id="4" name="Slide Number Placeholder 3">
            <a:extLst>
              <a:ext uri="{FF2B5EF4-FFF2-40B4-BE49-F238E27FC236}">
                <a16:creationId xmlns:a16="http://schemas.microsoft.com/office/drawing/2014/main" id="{097340F6-4CFE-6526-72DB-E2E3A325C713}"/>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75190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DB7D-B61D-B850-2DF7-E86ED19CDF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V"/>
          </a:p>
        </p:txBody>
      </p:sp>
      <p:sp>
        <p:nvSpPr>
          <p:cNvPr id="3" name="Content Placeholder 2">
            <a:extLst>
              <a:ext uri="{FF2B5EF4-FFF2-40B4-BE49-F238E27FC236}">
                <a16:creationId xmlns:a16="http://schemas.microsoft.com/office/drawing/2014/main" id="{DA1EFF0E-6848-0FDA-FA09-5A920F9F2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Text Placeholder 3">
            <a:extLst>
              <a:ext uri="{FF2B5EF4-FFF2-40B4-BE49-F238E27FC236}">
                <a16:creationId xmlns:a16="http://schemas.microsoft.com/office/drawing/2014/main" id="{EA574FC6-2E77-6766-78CE-027CF74D5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BD564F-55D8-C5BA-7600-54152ACF9248}"/>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6" name="Footer Placeholder 5">
            <a:extLst>
              <a:ext uri="{FF2B5EF4-FFF2-40B4-BE49-F238E27FC236}">
                <a16:creationId xmlns:a16="http://schemas.microsoft.com/office/drawing/2014/main" id="{E72EB8D1-475B-CAD9-6957-8573FC8A45EC}"/>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DF3CAD95-1EEB-E73C-65D7-5D94C80E6FB0}"/>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1624300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76B6F-91A7-7262-2F0A-2ECF0E5A46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LV"/>
          </a:p>
        </p:txBody>
      </p:sp>
      <p:sp>
        <p:nvSpPr>
          <p:cNvPr id="3" name="Picture Placeholder 2">
            <a:extLst>
              <a:ext uri="{FF2B5EF4-FFF2-40B4-BE49-F238E27FC236}">
                <a16:creationId xmlns:a16="http://schemas.microsoft.com/office/drawing/2014/main" id="{443C0CAE-48B8-A4A3-9B91-22EA5E0009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V"/>
          </a:p>
        </p:txBody>
      </p:sp>
      <p:sp>
        <p:nvSpPr>
          <p:cNvPr id="4" name="Text Placeholder 3">
            <a:extLst>
              <a:ext uri="{FF2B5EF4-FFF2-40B4-BE49-F238E27FC236}">
                <a16:creationId xmlns:a16="http://schemas.microsoft.com/office/drawing/2014/main" id="{C6B12C0C-6FA4-924D-7FFE-753B69D35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534E3A-6CF3-52DC-C6AA-0F5D466F012E}"/>
              </a:ext>
            </a:extLst>
          </p:cNvPr>
          <p:cNvSpPr>
            <a:spLocks noGrp="1"/>
          </p:cNvSpPr>
          <p:nvPr>
            <p:ph type="dt" sz="half" idx="10"/>
          </p:nvPr>
        </p:nvSpPr>
        <p:spPr/>
        <p:txBody>
          <a:bodyPr/>
          <a:lstStyle/>
          <a:p>
            <a:fld id="{25651C64-E5B0-AD41-A119-F137EE0C8944}" type="datetimeFigureOut">
              <a:rPr lang="en-LV" smtClean="0"/>
              <a:t>20/08/2024</a:t>
            </a:fld>
            <a:endParaRPr lang="en-LV"/>
          </a:p>
        </p:txBody>
      </p:sp>
      <p:sp>
        <p:nvSpPr>
          <p:cNvPr id="6" name="Footer Placeholder 5">
            <a:extLst>
              <a:ext uri="{FF2B5EF4-FFF2-40B4-BE49-F238E27FC236}">
                <a16:creationId xmlns:a16="http://schemas.microsoft.com/office/drawing/2014/main" id="{12D98BC5-160A-6C70-6308-D056A17C6497}"/>
              </a:ext>
            </a:extLst>
          </p:cNvPr>
          <p:cNvSpPr>
            <a:spLocks noGrp="1"/>
          </p:cNvSpPr>
          <p:nvPr>
            <p:ph type="ftr" sz="quarter" idx="11"/>
          </p:nvPr>
        </p:nvSpPr>
        <p:spPr/>
        <p:txBody>
          <a:bodyPr/>
          <a:lstStyle/>
          <a:p>
            <a:endParaRPr lang="en-LV"/>
          </a:p>
        </p:txBody>
      </p:sp>
      <p:sp>
        <p:nvSpPr>
          <p:cNvPr id="7" name="Slide Number Placeholder 6">
            <a:extLst>
              <a:ext uri="{FF2B5EF4-FFF2-40B4-BE49-F238E27FC236}">
                <a16:creationId xmlns:a16="http://schemas.microsoft.com/office/drawing/2014/main" id="{5A9E715A-A704-CF4F-D962-1C868A41AF9B}"/>
              </a:ext>
            </a:extLst>
          </p:cNvPr>
          <p:cNvSpPr>
            <a:spLocks noGrp="1"/>
          </p:cNvSpPr>
          <p:nvPr>
            <p:ph type="sldNum" sz="quarter" idx="12"/>
          </p:nvPr>
        </p:nvSpPr>
        <p:spPr/>
        <p:txBody>
          <a:bodyPr/>
          <a:lstStyle/>
          <a:p>
            <a:fld id="{0D706D30-98B0-2A4C-9F11-C1FC0E21F1BD}" type="slidenum">
              <a:rPr lang="en-LV" smtClean="0"/>
              <a:t>‹#›</a:t>
            </a:fld>
            <a:endParaRPr lang="en-LV"/>
          </a:p>
        </p:txBody>
      </p:sp>
    </p:spTree>
    <p:extLst>
      <p:ext uri="{BB962C8B-B14F-4D97-AF65-F5344CB8AC3E}">
        <p14:creationId xmlns:p14="http://schemas.microsoft.com/office/powerpoint/2010/main" val="196835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277C9-D878-FB76-484C-46E52C6E2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LV"/>
          </a:p>
        </p:txBody>
      </p:sp>
      <p:sp>
        <p:nvSpPr>
          <p:cNvPr id="3" name="Text Placeholder 2">
            <a:extLst>
              <a:ext uri="{FF2B5EF4-FFF2-40B4-BE49-F238E27FC236}">
                <a16:creationId xmlns:a16="http://schemas.microsoft.com/office/drawing/2014/main" id="{ADE12D2E-CF76-2266-4A97-C2F3D1E72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4" name="Date Placeholder 3">
            <a:extLst>
              <a:ext uri="{FF2B5EF4-FFF2-40B4-BE49-F238E27FC236}">
                <a16:creationId xmlns:a16="http://schemas.microsoft.com/office/drawing/2014/main" id="{F1147F1F-730F-FA98-0BF5-86CED3C05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651C64-E5B0-AD41-A119-F137EE0C8944}" type="datetimeFigureOut">
              <a:rPr lang="en-LV" smtClean="0"/>
              <a:t>20/08/2024</a:t>
            </a:fld>
            <a:endParaRPr lang="en-LV"/>
          </a:p>
        </p:txBody>
      </p:sp>
      <p:sp>
        <p:nvSpPr>
          <p:cNvPr id="5" name="Footer Placeholder 4">
            <a:extLst>
              <a:ext uri="{FF2B5EF4-FFF2-40B4-BE49-F238E27FC236}">
                <a16:creationId xmlns:a16="http://schemas.microsoft.com/office/drawing/2014/main" id="{9D017A0F-D9A6-7F67-2011-2AB7F78556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LV"/>
          </a:p>
        </p:txBody>
      </p:sp>
      <p:sp>
        <p:nvSpPr>
          <p:cNvPr id="6" name="Slide Number Placeholder 5">
            <a:extLst>
              <a:ext uri="{FF2B5EF4-FFF2-40B4-BE49-F238E27FC236}">
                <a16:creationId xmlns:a16="http://schemas.microsoft.com/office/drawing/2014/main" id="{D3F5BB63-EBF5-5D4B-8FD7-CD2D139F75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706D30-98B0-2A4C-9F11-C1FC0E21F1BD}" type="slidenum">
              <a:rPr lang="en-LV" smtClean="0"/>
              <a:t>‹#›</a:t>
            </a:fld>
            <a:endParaRPr lang="en-LV"/>
          </a:p>
        </p:txBody>
      </p:sp>
    </p:spTree>
    <p:extLst>
      <p:ext uri="{BB962C8B-B14F-4D97-AF65-F5344CB8AC3E}">
        <p14:creationId xmlns:p14="http://schemas.microsoft.com/office/powerpoint/2010/main" val="2507388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doi.org/10.29164/20gif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ross on top of a building&#10;&#10;Description automatically generated">
            <a:extLst>
              <a:ext uri="{FF2B5EF4-FFF2-40B4-BE49-F238E27FC236}">
                <a16:creationId xmlns:a16="http://schemas.microsoft.com/office/drawing/2014/main" id="{8438846F-FC14-91E2-23FF-68A164FB3B37}"/>
              </a:ext>
            </a:extLst>
          </p:cNvPr>
          <p:cNvPicPr>
            <a:picLocks noChangeAspect="1"/>
          </p:cNvPicPr>
          <p:nvPr/>
        </p:nvPicPr>
        <p:blipFill>
          <a:blip r:embed="rId2">
            <a:alphaModFix/>
          </a:blip>
          <a:srcRect l="15746" r="14327"/>
          <a:stretch/>
        </p:blipFill>
        <p:spPr>
          <a:xfrm>
            <a:off x="5833976" y="10"/>
            <a:ext cx="6394152" cy="6857990"/>
          </a:xfrm>
          <a:prstGeom prst="rect">
            <a:avLst/>
          </a:prstGeom>
        </p:spPr>
      </p:pic>
      <p:grpSp>
        <p:nvGrpSpPr>
          <p:cNvPr id="33" name="Group 32">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34" name="Freeform: Shape 19">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0">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Freeform: Shape 22">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7" name="Freeform: Shape 23">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C771F14-A249-C6FB-C02F-15246BDF30D0}"/>
              </a:ext>
            </a:extLst>
          </p:cNvPr>
          <p:cNvSpPr>
            <a:spLocks noGrp="1"/>
          </p:cNvSpPr>
          <p:nvPr>
            <p:ph type="ctrTitle"/>
          </p:nvPr>
        </p:nvSpPr>
        <p:spPr>
          <a:xfrm>
            <a:off x="804672" y="226945"/>
            <a:ext cx="5853304" cy="1311664"/>
          </a:xfrm>
        </p:spPr>
        <p:txBody>
          <a:bodyPr vert="horz" lIns="91440" tIns="45720" rIns="91440" bIns="45720" rtlCol="0" anchor="b">
            <a:normAutofit/>
          </a:bodyPr>
          <a:lstStyle/>
          <a:p>
            <a:pPr algn="l"/>
            <a:r>
              <a:rPr lang="en-US" sz="3600" dirty="0">
                <a:solidFill>
                  <a:schemeClr val="tx2"/>
                </a:solidFill>
              </a:rPr>
              <a:t>Gendered roles as God’s gifts</a:t>
            </a:r>
          </a:p>
        </p:txBody>
      </p:sp>
      <p:sp>
        <p:nvSpPr>
          <p:cNvPr id="3" name="Subtitle 2">
            <a:extLst>
              <a:ext uri="{FF2B5EF4-FFF2-40B4-BE49-F238E27FC236}">
                <a16:creationId xmlns:a16="http://schemas.microsoft.com/office/drawing/2014/main" id="{74971C78-F635-FEB5-AB71-54AF2E1F74DF}"/>
              </a:ext>
            </a:extLst>
          </p:cNvPr>
          <p:cNvSpPr>
            <a:spLocks noGrp="1"/>
          </p:cNvSpPr>
          <p:nvPr>
            <p:ph type="subTitle" idx="1"/>
          </p:nvPr>
        </p:nvSpPr>
        <p:spPr>
          <a:xfrm>
            <a:off x="804672" y="2428875"/>
            <a:ext cx="5853304" cy="4429114"/>
          </a:xfrm>
        </p:spPr>
        <p:txBody>
          <a:bodyPr vert="horz" lIns="91440" tIns="45720" rIns="91440" bIns="45720" rtlCol="0" anchor="ctr">
            <a:noAutofit/>
          </a:bodyPr>
          <a:lstStyle/>
          <a:p>
            <a:pPr algn="l"/>
            <a:r>
              <a:rPr lang="en-US" sz="3000" dirty="0">
                <a:solidFill>
                  <a:schemeClr val="tx2"/>
                </a:solidFill>
              </a:rPr>
              <a:t>Māra Neikena</a:t>
            </a:r>
          </a:p>
          <a:p>
            <a:pPr algn="l"/>
            <a:r>
              <a:rPr lang="en-US" sz="3000" dirty="0">
                <a:solidFill>
                  <a:schemeClr val="tx2"/>
                </a:solidFill>
              </a:rPr>
              <a:t>University of Latvia</a:t>
            </a:r>
          </a:p>
          <a:p>
            <a:pPr indent="-228600" algn="l">
              <a:buFont typeface="Arial" panose="020B0604020202020204" pitchFamily="34" charset="0"/>
              <a:buChar char="•"/>
            </a:pPr>
            <a:endParaRPr lang="en-US" sz="3000" dirty="0">
              <a:solidFill>
                <a:schemeClr val="tx2"/>
              </a:solidFill>
            </a:endParaRPr>
          </a:p>
          <a:p>
            <a:pPr indent="-228600" algn="l">
              <a:buFont typeface="Arial" panose="020B0604020202020204" pitchFamily="34" charset="0"/>
              <a:buChar char="•"/>
            </a:pPr>
            <a:endParaRPr lang="en-US" sz="3000" dirty="0">
              <a:solidFill>
                <a:schemeClr val="tx2"/>
              </a:solidFill>
            </a:endParaRPr>
          </a:p>
          <a:p>
            <a:pPr algn="l"/>
            <a:r>
              <a:rPr lang="en-US" sz="2000" i="0" u="none" strike="noStrike" dirty="0">
                <a:solidFill>
                  <a:schemeClr val="tx2"/>
                </a:solidFill>
                <a:effectLst/>
              </a:rPr>
              <a:t>"Living and believing gender in a neo-conservative future: the case of women's (non)ordination in Latvian Evangelical Lutheran Church" </a:t>
            </a:r>
            <a:r>
              <a:rPr lang="en-US" sz="2000" i="0" u="none" strike="noStrike" cap="all" dirty="0">
                <a:solidFill>
                  <a:schemeClr val="tx2"/>
                </a:solidFill>
                <a:effectLst/>
              </a:rPr>
              <a:t>LZP-2021/1-0182, LU NR. LZP2021/106LZP</a:t>
            </a:r>
            <a:endParaRPr lang="en-US" sz="2000" dirty="0">
              <a:solidFill>
                <a:schemeClr val="tx2"/>
              </a:solidFill>
            </a:endParaRPr>
          </a:p>
        </p:txBody>
      </p:sp>
    </p:spTree>
    <p:extLst>
      <p:ext uri="{BB962C8B-B14F-4D97-AF65-F5344CB8AC3E}">
        <p14:creationId xmlns:p14="http://schemas.microsoft.com/office/powerpoint/2010/main" val="363792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476CDD-8F2A-6277-9FA1-FB357B93C797}"/>
              </a:ext>
            </a:extLst>
          </p:cNvPr>
          <p:cNvSpPr>
            <a:spLocks noGrp="1"/>
          </p:cNvSpPr>
          <p:nvPr>
            <p:ph idx="1"/>
          </p:nvPr>
        </p:nvSpPr>
        <p:spPr>
          <a:xfrm>
            <a:off x="838199" y="1428750"/>
            <a:ext cx="10620375" cy="4748213"/>
          </a:xfrm>
        </p:spPr>
        <p:txBody>
          <a:bodyPr>
            <a:normAutofit/>
          </a:bodyPr>
          <a:lstStyle/>
          <a:p>
            <a:pPr marL="0" indent="0">
              <a:buNone/>
            </a:pPr>
            <a:r>
              <a:rPr lang="en-LV" sz="3000" dirty="0"/>
              <a:t>God’s agency</a:t>
            </a:r>
          </a:p>
          <a:p>
            <a:pPr marL="0" indent="0">
              <a:buNone/>
            </a:pPr>
            <a:endParaRPr lang="en-GB" sz="3000" dirty="0">
              <a:solidFill>
                <a:srgbClr val="0D0D0D"/>
              </a:solidFill>
              <a:effectLst/>
              <a:highlight>
                <a:srgbClr val="FFFFFF"/>
              </a:highlight>
              <a:ea typeface="Times New Roman" panose="02020603050405020304" pitchFamily="18" charset="0"/>
            </a:endParaRPr>
          </a:p>
          <a:p>
            <a:pPr marL="0" indent="0">
              <a:buNone/>
            </a:pPr>
            <a:r>
              <a:rPr lang="en-GB" sz="3000" dirty="0">
                <a:solidFill>
                  <a:srgbClr val="0D0D0D"/>
                </a:solidFill>
                <a:effectLst/>
                <a:highlight>
                  <a:srgbClr val="FFFFFF"/>
                </a:highlight>
                <a:ea typeface="Times New Roman" panose="02020603050405020304" pitchFamily="18" charset="0"/>
              </a:rPr>
              <a:t>God is capable of giving, possessing, and distributing resources, God gives such things as 'wisdom and stamina' (Pastor </a:t>
            </a:r>
            <a:r>
              <a:rPr lang="en-GB" sz="3000" dirty="0" err="1">
                <a:solidFill>
                  <a:srgbClr val="0D0D0D"/>
                </a:solidFill>
                <a:effectLst/>
                <a:highlight>
                  <a:srgbClr val="FFFFFF"/>
                </a:highlight>
                <a:ea typeface="Times New Roman" panose="02020603050405020304" pitchFamily="18" charset="0"/>
              </a:rPr>
              <a:t>Gastons</a:t>
            </a:r>
            <a:r>
              <a:rPr lang="en-GB" sz="3000" dirty="0">
                <a:solidFill>
                  <a:srgbClr val="0D0D0D"/>
                </a:solidFill>
                <a:effectLst/>
                <a:highlight>
                  <a:srgbClr val="FFFFFF"/>
                </a:highlight>
                <a:ea typeface="Times New Roman" panose="02020603050405020304" pitchFamily="18" charset="0"/>
              </a:rPr>
              <a:t>), 'examples and ideas' (Pastor </a:t>
            </a:r>
            <a:r>
              <a:rPr lang="en-GB" sz="3000" dirty="0" err="1">
                <a:solidFill>
                  <a:srgbClr val="0D0D0D"/>
                </a:solidFill>
                <a:effectLst/>
                <a:highlight>
                  <a:srgbClr val="FFFFFF"/>
                </a:highlight>
                <a:ea typeface="Times New Roman" panose="02020603050405020304" pitchFamily="18" charset="0"/>
              </a:rPr>
              <a:t>Helmuts</a:t>
            </a:r>
            <a:r>
              <a:rPr lang="en-GB" sz="3000" dirty="0">
                <a:solidFill>
                  <a:srgbClr val="0D0D0D"/>
                </a:solidFill>
                <a:effectLst/>
                <a:highlight>
                  <a:srgbClr val="FFFFFF"/>
                </a:highlight>
                <a:ea typeface="Times New Roman" panose="02020603050405020304" pitchFamily="18" charset="0"/>
              </a:rPr>
              <a:t>), 'blessing' (</a:t>
            </a:r>
            <a:r>
              <a:rPr lang="en-GB" sz="3000" dirty="0" err="1">
                <a:solidFill>
                  <a:srgbClr val="0D0D0D"/>
                </a:solidFill>
                <a:effectLst/>
                <a:highlight>
                  <a:srgbClr val="FFFFFF"/>
                </a:highlight>
                <a:ea typeface="Times New Roman" panose="02020603050405020304" pitchFamily="18" charset="0"/>
              </a:rPr>
              <a:t>Alfs</a:t>
            </a:r>
            <a:r>
              <a:rPr lang="en-GB" sz="3000" dirty="0">
                <a:solidFill>
                  <a:srgbClr val="0D0D0D"/>
                </a:solidFill>
                <a:effectLst/>
                <a:highlight>
                  <a:srgbClr val="FFFFFF"/>
                </a:highlight>
                <a:ea typeface="Times New Roman" panose="02020603050405020304" pitchFamily="18" charset="0"/>
              </a:rPr>
              <a:t>), a 'mandate' (</a:t>
            </a:r>
            <a:r>
              <a:rPr lang="en-GB" sz="3000" dirty="0" err="1">
                <a:solidFill>
                  <a:srgbClr val="0D0D0D"/>
                </a:solidFill>
                <a:effectLst/>
                <a:highlight>
                  <a:srgbClr val="FFFFFF"/>
                </a:highlight>
                <a:ea typeface="Times New Roman" panose="02020603050405020304" pitchFamily="18" charset="0"/>
              </a:rPr>
              <a:t>Vilis</a:t>
            </a:r>
            <a:r>
              <a:rPr lang="en-GB" sz="3000" dirty="0">
                <a:solidFill>
                  <a:srgbClr val="0D0D0D"/>
                </a:solidFill>
                <a:effectLst/>
                <a:highlight>
                  <a:srgbClr val="FFFFFF"/>
                </a:highlight>
                <a:ea typeface="Times New Roman" panose="02020603050405020304" pitchFamily="18" charset="0"/>
              </a:rPr>
              <a:t>) and material things (Pastor </a:t>
            </a:r>
            <a:r>
              <a:rPr lang="en-GB" sz="3000" dirty="0" err="1">
                <a:solidFill>
                  <a:srgbClr val="0D0D0D"/>
                </a:solidFill>
                <a:effectLst/>
                <a:highlight>
                  <a:srgbClr val="FFFFFF"/>
                </a:highlight>
                <a:ea typeface="Times New Roman" panose="02020603050405020304" pitchFamily="18" charset="0"/>
              </a:rPr>
              <a:t>Nauris</a:t>
            </a:r>
            <a:r>
              <a:rPr lang="en-GB" sz="3000" dirty="0">
                <a:solidFill>
                  <a:srgbClr val="0D0D0D"/>
                </a:solidFill>
                <a:effectLst/>
                <a:highlight>
                  <a:srgbClr val="FFFFFF"/>
                </a:highlight>
                <a:ea typeface="Times New Roman" panose="02020603050405020304" pitchFamily="18" charset="0"/>
              </a:rPr>
              <a:t>). God owns life (Pastor </a:t>
            </a:r>
            <a:r>
              <a:rPr lang="en-GB" sz="3000" dirty="0" err="1">
                <a:solidFill>
                  <a:srgbClr val="0D0D0D"/>
                </a:solidFill>
                <a:effectLst/>
                <a:highlight>
                  <a:srgbClr val="FFFFFF"/>
                </a:highlight>
                <a:ea typeface="Times New Roman" panose="02020603050405020304" pitchFamily="18" charset="0"/>
              </a:rPr>
              <a:t>Indulis</a:t>
            </a:r>
            <a:r>
              <a:rPr lang="en-GB" sz="3000" dirty="0">
                <a:solidFill>
                  <a:srgbClr val="0D0D0D"/>
                </a:solidFill>
                <a:effectLst/>
                <a:highlight>
                  <a:srgbClr val="FFFFFF"/>
                </a:highlight>
                <a:ea typeface="Times New Roman" panose="02020603050405020304" pitchFamily="18" charset="0"/>
              </a:rPr>
              <a:t>) and money (Reinis) and repays abundantly (Pastor Arvis). </a:t>
            </a:r>
            <a:endParaRPr lang="en-LV" sz="3000" dirty="0">
              <a:solidFill>
                <a:srgbClr val="0D0D0D"/>
              </a:solidFill>
              <a:effectLst/>
              <a:highlight>
                <a:srgbClr val="FFFFFF"/>
              </a:highlight>
              <a:ea typeface="Times New Roman" panose="02020603050405020304" pitchFamily="18" charset="0"/>
            </a:endParaRPr>
          </a:p>
          <a:p>
            <a:endParaRPr lang="en-LV" dirty="0"/>
          </a:p>
        </p:txBody>
      </p:sp>
    </p:spTree>
    <p:extLst>
      <p:ext uri="{BB962C8B-B14F-4D97-AF65-F5344CB8AC3E}">
        <p14:creationId xmlns:p14="http://schemas.microsoft.com/office/powerpoint/2010/main" val="2482211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A50E2-E0DE-8E5A-26AB-9CCF00C830D6}"/>
              </a:ext>
            </a:extLst>
          </p:cNvPr>
          <p:cNvSpPr>
            <a:spLocks noGrp="1"/>
          </p:cNvSpPr>
          <p:nvPr>
            <p:ph type="title"/>
          </p:nvPr>
        </p:nvSpPr>
        <p:spPr/>
        <p:txBody>
          <a:bodyPr>
            <a:normAutofit/>
          </a:bodyPr>
          <a:lstStyle/>
          <a:p>
            <a:r>
              <a:rPr lang="en-LV" sz="4000" dirty="0">
                <a:latin typeface="+mn-lt"/>
              </a:rPr>
              <a:t>Gift in anthropology</a:t>
            </a:r>
          </a:p>
        </p:txBody>
      </p:sp>
      <p:sp>
        <p:nvSpPr>
          <p:cNvPr id="3" name="Content Placeholder 2">
            <a:extLst>
              <a:ext uri="{FF2B5EF4-FFF2-40B4-BE49-F238E27FC236}">
                <a16:creationId xmlns:a16="http://schemas.microsoft.com/office/drawing/2014/main" id="{5DF4BB30-26AD-8846-85BF-78D5EA998440}"/>
              </a:ext>
            </a:extLst>
          </p:cNvPr>
          <p:cNvSpPr>
            <a:spLocks noGrp="1"/>
          </p:cNvSpPr>
          <p:nvPr>
            <p:ph idx="1"/>
          </p:nvPr>
        </p:nvSpPr>
        <p:spPr/>
        <p:txBody>
          <a:bodyPr>
            <a:noAutofit/>
          </a:bodyPr>
          <a:lstStyle/>
          <a:p>
            <a:r>
              <a:rPr lang="en-GB" sz="3000" dirty="0">
                <a:effectLst/>
                <a:ea typeface="Times New Roman" panose="02020603050405020304" pitchFamily="18" charset="0"/>
              </a:rPr>
              <a:t>'[P]</a:t>
            </a:r>
            <a:r>
              <a:rPr lang="en-GB" sz="3000" dirty="0" err="1">
                <a:effectLst/>
                <a:ea typeface="Times New Roman" panose="02020603050405020304" pitchFamily="18" charset="0"/>
              </a:rPr>
              <a:t>articularly</a:t>
            </a:r>
            <a:r>
              <a:rPr lang="en-GB" sz="3000" dirty="0">
                <a:effectLst/>
                <a:ea typeface="Times New Roman" panose="02020603050405020304" pitchFamily="18" charset="0"/>
              </a:rPr>
              <a:t> important for understanding social life' as 'one of the major forms of social exchange’</a:t>
            </a:r>
            <a:r>
              <a:rPr lang="en-LV" sz="3000" dirty="0">
                <a:effectLst/>
              </a:rPr>
              <a:t> (Yunxiang, 2020).</a:t>
            </a:r>
          </a:p>
          <a:p>
            <a:endParaRPr lang="en-LV" sz="3000" dirty="0"/>
          </a:p>
          <a:p>
            <a:endParaRPr lang="en-LV" sz="3000" dirty="0">
              <a:effectLst/>
            </a:endParaRPr>
          </a:p>
          <a:p>
            <a:r>
              <a:rPr lang="en-GB" sz="3000" dirty="0">
                <a:solidFill>
                  <a:srgbClr val="0D0D0D"/>
                </a:solidFill>
                <a:effectLst/>
                <a:highlight>
                  <a:srgbClr val="FFFFFF"/>
                </a:highlight>
                <a:ea typeface="Times New Roman" panose="02020603050405020304" pitchFamily="18" charset="0"/>
              </a:rPr>
              <a:t>‘[T]he cycling gift system is the society’</a:t>
            </a:r>
            <a:r>
              <a:rPr lang="en-LV" sz="3000" dirty="0">
                <a:effectLst/>
              </a:rPr>
              <a:t> (</a:t>
            </a:r>
            <a:r>
              <a:rPr lang="en-GB" sz="3000" dirty="0">
                <a:solidFill>
                  <a:srgbClr val="0D0D0D"/>
                </a:solidFill>
                <a:effectLst/>
                <a:highlight>
                  <a:srgbClr val="FFFFFF"/>
                </a:highlight>
                <a:ea typeface="Times New Roman" panose="02020603050405020304" pitchFamily="18" charset="0"/>
              </a:rPr>
              <a:t>Mary Douglas in </a:t>
            </a:r>
            <a:r>
              <a:rPr lang="en-LV" sz="3000" dirty="0">
                <a:effectLst/>
              </a:rPr>
              <a:t>Mauss 2002 [1950]).</a:t>
            </a:r>
            <a:endParaRPr lang="en-LV" sz="3000" dirty="0"/>
          </a:p>
          <a:p>
            <a:pPr marL="0" indent="0">
              <a:buNone/>
            </a:pPr>
            <a:endParaRPr lang="en-LV" sz="3000" dirty="0">
              <a:highlight>
                <a:srgbClr val="FFFFFF"/>
              </a:highlight>
            </a:endParaRPr>
          </a:p>
        </p:txBody>
      </p:sp>
    </p:spTree>
    <p:extLst>
      <p:ext uri="{BB962C8B-B14F-4D97-AF65-F5344CB8AC3E}">
        <p14:creationId xmlns:p14="http://schemas.microsoft.com/office/powerpoint/2010/main" val="55355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D0ACDC-AEA2-5CC6-6E32-F1AD9C8F44F9}"/>
              </a:ext>
            </a:extLst>
          </p:cNvPr>
          <p:cNvSpPr>
            <a:spLocks noGrp="1"/>
          </p:cNvSpPr>
          <p:nvPr>
            <p:ph idx="1"/>
          </p:nvPr>
        </p:nvSpPr>
        <p:spPr/>
        <p:txBody>
          <a:bodyPr>
            <a:normAutofit/>
          </a:bodyPr>
          <a:lstStyle/>
          <a:p>
            <a:r>
              <a:rPr lang="en-GB" dirty="0"/>
              <a:t>M</a:t>
            </a:r>
            <a:r>
              <a:rPr lang="en-LV" dirty="0"/>
              <a:t>orality, obligation, commitment, social cohesion, integration, status, power, (in)equality, entailed proximity/distance between people, dependence etc.</a:t>
            </a:r>
          </a:p>
          <a:p>
            <a:pPr marL="0" indent="0">
              <a:buNone/>
            </a:pPr>
            <a:endParaRPr lang="en-LV" dirty="0"/>
          </a:p>
          <a:p>
            <a:r>
              <a:rPr lang="en-LV" dirty="0"/>
              <a:t>‘[S]ociety as a space of ‘reciprocity’’ that provides ‘a normative, moral basis from which to problematize and criticize the unbridled marketism and excessive power of the state’ (Lee 2020: 632)</a:t>
            </a:r>
          </a:p>
          <a:p>
            <a:endParaRPr lang="en-LV" dirty="0"/>
          </a:p>
          <a:p>
            <a:r>
              <a:rPr lang="en-LV" dirty="0"/>
              <a:t>Quality of human relationships</a:t>
            </a:r>
          </a:p>
          <a:p>
            <a:endParaRPr lang="en-LV" dirty="0"/>
          </a:p>
        </p:txBody>
      </p:sp>
      <p:sp>
        <p:nvSpPr>
          <p:cNvPr id="4" name="Title 1">
            <a:extLst>
              <a:ext uri="{FF2B5EF4-FFF2-40B4-BE49-F238E27FC236}">
                <a16:creationId xmlns:a16="http://schemas.microsoft.com/office/drawing/2014/main" id="{296715D9-34DA-06E6-8BBA-771E2B580EE5}"/>
              </a:ext>
            </a:extLst>
          </p:cNvPr>
          <p:cNvSpPr>
            <a:spLocks noGrp="1"/>
          </p:cNvSpPr>
          <p:nvPr>
            <p:ph type="title"/>
          </p:nvPr>
        </p:nvSpPr>
        <p:spPr/>
        <p:txBody>
          <a:bodyPr>
            <a:normAutofit/>
          </a:bodyPr>
          <a:lstStyle/>
          <a:p>
            <a:r>
              <a:rPr lang="en-LV" sz="4000" dirty="0">
                <a:latin typeface="+mn-lt"/>
              </a:rPr>
              <a:t>Gift in anthropology</a:t>
            </a:r>
          </a:p>
        </p:txBody>
      </p:sp>
    </p:spTree>
    <p:extLst>
      <p:ext uri="{BB962C8B-B14F-4D97-AF65-F5344CB8AC3E}">
        <p14:creationId xmlns:p14="http://schemas.microsoft.com/office/powerpoint/2010/main" val="2579236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D0ACDC-AEA2-5CC6-6E32-F1AD9C8F44F9}"/>
              </a:ext>
            </a:extLst>
          </p:cNvPr>
          <p:cNvSpPr>
            <a:spLocks noGrp="1"/>
          </p:cNvSpPr>
          <p:nvPr>
            <p:ph idx="1"/>
          </p:nvPr>
        </p:nvSpPr>
        <p:spPr/>
        <p:txBody>
          <a:bodyPr>
            <a:normAutofit/>
          </a:bodyPr>
          <a:lstStyle/>
          <a:p>
            <a:r>
              <a:rPr lang="en-LV" sz="3000" dirty="0"/>
              <a:t>Gift exchange encompasses </a:t>
            </a:r>
            <a:r>
              <a:rPr lang="en-LV" sz="3000" b="1" dirty="0"/>
              <a:t>inalienable</a:t>
            </a:r>
            <a:r>
              <a:rPr lang="en-LV" sz="3000" dirty="0"/>
              <a:t> (Weiner 1992), immaterial possessions: </a:t>
            </a:r>
            <a:r>
              <a:rPr lang="en-LV" sz="3000" b="1" dirty="0"/>
              <a:t>services, identity </a:t>
            </a:r>
            <a:r>
              <a:rPr lang="en-LV" sz="3000" dirty="0"/>
              <a:t>(Harrison 1999), </a:t>
            </a:r>
            <a:r>
              <a:rPr lang="en-LV" sz="3000" b="1" dirty="0"/>
              <a:t>hospitality</a:t>
            </a:r>
            <a:r>
              <a:rPr lang="en-LV" sz="3000" dirty="0"/>
              <a:t> (Komter 2007), </a:t>
            </a:r>
            <a:r>
              <a:rPr lang="en-LV" sz="3000" b="1" u="sng" dirty="0"/>
              <a:t>women’s work </a:t>
            </a:r>
            <a:r>
              <a:rPr lang="en-LV" sz="3000" dirty="0"/>
              <a:t>(Majumder 2021).</a:t>
            </a:r>
          </a:p>
          <a:p>
            <a:endParaRPr lang="en-LV" sz="3000" dirty="0"/>
          </a:p>
          <a:p>
            <a:r>
              <a:rPr lang="en-GB" sz="3000" dirty="0">
                <a:effectLst/>
                <a:highlight>
                  <a:srgbClr val="FFFFFF"/>
                </a:highlight>
                <a:ea typeface="Times New Roman" panose="02020603050405020304" pitchFamily="18" charset="0"/>
              </a:rPr>
              <a:t>Gifts can not be seen as disinterested or devoid of self-interest</a:t>
            </a:r>
            <a:r>
              <a:rPr lang="en-LV" sz="3000" dirty="0">
                <a:effectLst/>
              </a:rPr>
              <a:t> (</a:t>
            </a:r>
            <a:r>
              <a:rPr lang="lv-LV" sz="3000" dirty="0" err="1">
                <a:effectLst/>
                <a:highlight>
                  <a:srgbClr val="FFFFFF"/>
                </a:highlight>
                <a:ea typeface="Times New Roman" panose="02020603050405020304" pitchFamily="18" charset="0"/>
              </a:rPr>
              <a:t>Pyyhtinen</a:t>
            </a:r>
            <a:r>
              <a:rPr lang="lv-LV" sz="3000" dirty="0">
                <a:effectLst/>
                <a:highlight>
                  <a:srgbClr val="FFFFFF"/>
                </a:highlight>
                <a:ea typeface="Times New Roman" panose="02020603050405020304" pitchFamily="18" charset="0"/>
              </a:rPr>
              <a:t> &amp; </a:t>
            </a:r>
            <a:r>
              <a:rPr lang="lv-LV" sz="3000" dirty="0" err="1">
                <a:effectLst/>
                <a:highlight>
                  <a:srgbClr val="FFFFFF"/>
                </a:highlight>
                <a:ea typeface="Times New Roman" panose="02020603050405020304" pitchFamily="18" charset="0"/>
              </a:rPr>
              <a:t>Lehtonen</a:t>
            </a:r>
            <a:r>
              <a:rPr lang="en-LV" sz="3000" dirty="0">
                <a:effectLst/>
              </a:rPr>
              <a:t> 2022).</a:t>
            </a:r>
            <a:endParaRPr lang="en-LV" sz="3000" dirty="0"/>
          </a:p>
          <a:p>
            <a:endParaRPr lang="en-LV" sz="3000" dirty="0"/>
          </a:p>
          <a:p>
            <a:r>
              <a:rPr lang="en-LV" sz="3000" dirty="0"/>
              <a:t>Power inequality (bribes, political context)</a:t>
            </a:r>
          </a:p>
        </p:txBody>
      </p:sp>
      <p:sp>
        <p:nvSpPr>
          <p:cNvPr id="4" name="Title 1">
            <a:extLst>
              <a:ext uri="{FF2B5EF4-FFF2-40B4-BE49-F238E27FC236}">
                <a16:creationId xmlns:a16="http://schemas.microsoft.com/office/drawing/2014/main" id="{296715D9-34DA-06E6-8BBA-771E2B580EE5}"/>
              </a:ext>
            </a:extLst>
          </p:cNvPr>
          <p:cNvSpPr>
            <a:spLocks noGrp="1"/>
          </p:cNvSpPr>
          <p:nvPr>
            <p:ph type="title"/>
          </p:nvPr>
        </p:nvSpPr>
        <p:spPr/>
        <p:txBody>
          <a:bodyPr>
            <a:normAutofit/>
          </a:bodyPr>
          <a:lstStyle/>
          <a:p>
            <a:r>
              <a:rPr lang="en-LV" sz="4000" dirty="0">
                <a:latin typeface="+mn-lt"/>
              </a:rPr>
              <a:t>Gift in anthropology</a:t>
            </a:r>
          </a:p>
        </p:txBody>
      </p:sp>
    </p:spTree>
    <p:extLst>
      <p:ext uri="{BB962C8B-B14F-4D97-AF65-F5344CB8AC3E}">
        <p14:creationId xmlns:p14="http://schemas.microsoft.com/office/powerpoint/2010/main" val="199548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C5C80D-99CC-C453-5EC3-0A568A7715DF}"/>
              </a:ext>
            </a:extLst>
          </p:cNvPr>
          <p:cNvSpPr>
            <a:spLocks noGrp="1"/>
          </p:cNvSpPr>
          <p:nvPr>
            <p:ph idx="1"/>
          </p:nvPr>
        </p:nvSpPr>
        <p:spPr>
          <a:xfrm>
            <a:off x="804862" y="2402682"/>
            <a:ext cx="10582275" cy="4317206"/>
          </a:xfrm>
        </p:spPr>
        <p:txBody>
          <a:bodyPr>
            <a:noAutofit/>
          </a:bodyPr>
          <a:lstStyle/>
          <a:p>
            <a:r>
              <a:rPr lang="en-GB" sz="3000" dirty="0">
                <a:effectLst/>
                <a:highlight>
                  <a:srgbClr val="FFFFFF"/>
                </a:highlight>
                <a:ea typeface="Times New Roman" panose="02020603050405020304" pitchFamily="18" charset="0"/>
              </a:rPr>
              <a:t>Corporate gifts - </a:t>
            </a:r>
            <a:r>
              <a:rPr lang="en-GB" sz="3000" b="1" dirty="0">
                <a:effectLst/>
                <a:highlight>
                  <a:srgbClr val="FFFFFF"/>
                </a:highlight>
                <a:ea typeface="Times New Roman" panose="02020603050405020304" pitchFamily="18" charset="0"/>
              </a:rPr>
              <a:t>binding instruments that create obligation </a:t>
            </a:r>
            <a:r>
              <a:rPr lang="en-GB" sz="3000" dirty="0">
                <a:effectLst/>
                <a:highlight>
                  <a:srgbClr val="FFFFFF"/>
                </a:highlight>
                <a:ea typeface="Times New Roman" panose="02020603050405020304" pitchFamily="18" charset="0"/>
              </a:rPr>
              <a:t>while at the same time strengthen the sense of recognition and identity</a:t>
            </a:r>
            <a:r>
              <a:rPr lang="en-LV" sz="3000" dirty="0">
                <a:effectLst/>
              </a:rPr>
              <a:t> (Cross 20</a:t>
            </a:r>
            <a:r>
              <a:rPr lang="en-LV" sz="3000" dirty="0"/>
              <a:t>14).</a:t>
            </a:r>
          </a:p>
          <a:p>
            <a:pPr marL="0" indent="0">
              <a:buNone/>
            </a:pPr>
            <a:endParaRPr lang="en-LV" sz="3000" dirty="0"/>
          </a:p>
          <a:p>
            <a:r>
              <a:rPr lang="en-GB" sz="3000" dirty="0">
                <a:highlight>
                  <a:srgbClr val="FFFFFF"/>
                </a:highlight>
                <a:ea typeface="Times New Roman" panose="02020603050405020304" pitchFamily="18" charset="0"/>
              </a:rPr>
              <a:t>A</a:t>
            </a:r>
            <a:r>
              <a:rPr lang="en-GB" sz="3000" dirty="0">
                <a:effectLst/>
                <a:highlight>
                  <a:srgbClr val="FFFFFF"/>
                </a:highlight>
                <a:ea typeface="Times New Roman" panose="02020603050405020304" pitchFamily="18" charset="0"/>
              </a:rPr>
              <a:t> mechanism of influence, control and maintenance of a particular order.</a:t>
            </a:r>
          </a:p>
        </p:txBody>
      </p:sp>
      <p:sp>
        <p:nvSpPr>
          <p:cNvPr id="2" name="Title 1">
            <a:extLst>
              <a:ext uri="{FF2B5EF4-FFF2-40B4-BE49-F238E27FC236}">
                <a16:creationId xmlns:a16="http://schemas.microsoft.com/office/drawing/2014/main" id="{E6258422-8C16-474E-3F9C-8DD679E095B2}"/>
              </a:ext>
            </a:extLst>
          </p:cNvPr>
          <p:cNvSpPr>
            <a:spLocks noGrp="1"/>
          </p:cNvSpPr>
          <p:nvPr>
            <p:ph type="title"/>
          </p:nvPr>
        </p:nvSpPr>
        <p:spPr>
          <a:xfrm>
            <a:off x="838199" y="622300"/>
            <a:ext cx="10515600" cy="1325563"/>
          </a:xfrm>
        </p:spPr>
        <p:txBody>
          <a:bodyPr>
            <a:normAutofit/>
          </a:bodyPr>
          <a:lstStyle/>
          <a:p>
            <a:r>
              <a:rPr lang="en-LV" sz="4000" dirty="0">
                <a:latin typeface="+mn-lt"/>
              </a:rPr>
              <a:t>Gift in anthropology</a:t>
            </a:r>
          </a:p>
        </p:txBody>
      </p:sp>
    </p:spTree>
    <p:extLst>
      <p:ext uri="{BB962C8B-B14F-4D97-AF65-F5344CB8AC3E}">
        <p14:creationId xmlns:p14="http://schemas.microsoft.com/office/powerpoint/2010/main" val="1305947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7F97951-E1EB-8A52-57CA-3748B348E449}"/>
              </a:ext>
            </a:extLst>
          </p:cNvPr>
          <p:cNvSpPr>
            <a:spLocks noGrp="1"/>
          </p:cNvSpPr>
          <p:nvPr>
            <p:ph idx="1"/>
          </p:nvPr>
        </p:nvSpPr>
        <p:spPr>
          <a:xfrm>
            <a:off x="1112292" y="1330779"/>
            <a:ext cx="9967416" cy="4770745"/>
          </a:xfrm>
        </p:spPr>
        <p:txBody>
          <a:bodyPr anchor="ctr">
            <a:normAutofit/>
          </a:bodyPr>
          <a:lstStyle/>
          <a:p>
            <a:pPr marL="0" indent="0">
              <a:buNone/>
            </a:pPr>
            <a:r>
              <a:rPr lang="en-GB" sz="3000" dirty="0">
                <a:solidFill>
                  <a:srgbClr val="0D0D0D"/>
                </a:solidFill>
                <a:effectLst/>
                <a:highlight>
                  <a:srgbClr val="FFFFFF"/>
                </a:highlight>
                <a:ea typeface="Times New Roman" panose="02020603050405020304" pitchFamily="18" charset="0"/>
              </a:rPr>
              <a:t>Assumed inherent (natural) abilities by men and women and the resulting difference of task performance.</a:t>
            </a:r>
          </a:p>
          <a:p>
            <a:pPr marL="0" indent="0">
              <a:buNone/>
            </a:pPr>
            <a:endPar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endParaRPr>
          </a:p>
          <a:p>
            <a:pPr marL="0" indent="0">
              <a:buNone/>
            </a:pP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It is my experience that a woman will set the table more prettily compared to a man. Maybe a man… maybe there are some… I think surely there are men who could set the table [appropriately], but in my experience that coziness and beauty… well, it needs a woman's hand. [...] I think, there is that, well, </a:t>
            </a:r>
            <a:r>
              <a:rPr lang="en-GB" sz="3000" b="1"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woman's gift. </a:t>
            </a: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(pastor </a:t>
            </a:r>
            <a:r>
              <a:rPr lang="en-GB" sz="3000" dirty="0" err="1">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Nauris</a:t>
            </a: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a:t>
            </a:r>
            <a:endParaRPr lang="en-LV" sz="3000" dirty="0">
              <a:solidFill>
                <a:schemeClr val="tx1">
                  <a:lumMod val="85000"/>
                  <a:lumOff val="15000"/>
                </a:schemeClr>
              </a:solidFill>
              <a:effectLst/>
              <a:ea typeface="Aptos" panose="020B0004020202020204" pitchFamily="34" charset="0"/>
              <a:cs typeface="Aptos" panose="020B0004020202020204" pitchFamily="34" charset="0"/>
            </a:endParaRPr>
          </a:p>
          <a:p>
            <a:endParaRPr lang="en-LV" sz="20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2638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EEDF-5A23-C6B2-E0F8-F9EAE647BAFC}"/>
              </a:ext>
            </a:extLst>
          </p:cNvPr>
          <p:cNvSpPr>
            <a:spLocks noGrp="1"/>
          </p:cNvSpPr>
          <p:nvPr>
            <p:ph type="title"/>
          </p:nvPr>
        </p:nvSpPr>
        <p:spPr/>
        <p:txBody>
          <a:bodyPr>
            <a:normAutofit/>
          </a:bodyPr>
          <a:lstStyle/>
          <a:p>
            <a:r>
              <a:rPr lang="en-LV" sz="4000" dirty="0">
                <a:latin typeface="+mn-lt"/>
              </a:rPr>
              <a:t>Conclusions</a:t>
            </a:r>
          </a:p>
        </p:txBody>
      </p:sp>
      <p:sp>
        <p:nvSpPr>
          <p:cNvPr id="3" name="Content Placeholder 2">
            <a:extLst>
              <a:ext uri="{FF2B5EF4-FFF2-40B4-BE49-F238E27FC236}">
                <a16:creationId xmlns:a16="http://schemas.microsoft.com/office/drawing/2014/main" id="{1413ACBF-ED9B-56E4-6E07-D428FCB85DB1}"/>
              </a:ext>
            </a:extLst>
          </p:cNvPr>
          <p:cNvSpPr>
            <a:spLocks noGrp="1"/>
          </p:cNvSpPr>
          <p:nvPr>
            <p:ph idx="1"/>
          </p:nvPr>
        </p:nvSpPr>
        <p:spPr>
          <a:xfrm>
            <a:off x="838200" y="1690688"/>
            <a:ext cx="10515600" cy="4802187"/>
          </a:xfrm>
        </p:spPr>
        <p:txBody>
          <a:bodyPr>
            <a:noAutofit/>
          </a:bodyPr>
          <a:lstStyle/>
          <a:p>
            <a:pPr marL="342900" lvl="0" indent="-342900">
              <a:lnSpc>
                <a:spcPct val="115000"/>
              </a:lnSpc>
              <a:spcAft>
                <a:spcPts val="800"/>
              </a:spcAft>
              <a:buFont typeface="Arial" panose="020B0604020202020204" pitchFamily="34" charset="0"/>
              <a:buChar char="•"/>
              <a:tabLst>
                <a:tab pos="457200" algn="l"/>
              </a:tabLst>
            </a:pPr>
            <a:r>
              <a:rPr lang="en-GB" sz="30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A</a:t>
            </a:r>
            <a:r>
              <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n </a:t>
            </a:r>
            <a:r>
              <a:rPr lang="en-GB" sz="30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ideological framework</a:t>
            </a:r>
            <a:r>
              <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within which understanding of gendered roles is perpetuated.</a:t>
            </a:r>
            <a:endParaRPr lang="en-LV" sz="3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15000"/>
              </a:lnSpc>
              <a:spcAft>
                <a:spcPts val="800"/>
              </a:spcAft>
              <a:tabLst>
                <a:tab pos="457200" algn="l"/>
              </a:tabLst>
            </a:pPr>
            <a:r>
              <a:rPr lang="en-GB" sz="30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T</a:t>
            </a:r>
            <a:r>
              <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he term 'gift' </a:t>
            </a:r>
            <a:r>
              <a:rPr lang="en-GB" sz="30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a versatile linguistic tool or device</a:t>
            </a:r>
            <a:r>
              <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 with which it is possible to represent not only unity, inclusivity (God gives), but also difference</a:t>
            </a:r>
            <a:r>
              <a:rPr lang="en-GB" sz="3000" kern="100" dirty="0">
                <a:effectLst/>
                <a:latin typeface="Aptos" panose="020B0004020202020204" pitchFamily="34" charset="0"/>
                <a:ea typeface="Aptos" panose="020B0004020202020204" pitchFamily="34" charset="0"/>
                <a:cs typeface="Times New Roman" panose="02020603050405020304" pitchFamily="18" charset="0"/>
              </a:rPr>
              <a:t> and diversity (God distributes).</a:t>
            </a:r>
            <a:endParaRPr lang="en-LV" sz="3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3000" kern="100" dirty="0">
                <a:highlight>
                  <a:srgbClr val="FFFFFF"/>
                </a:highlight>
                <a:latin typeface="Aptos" panose="020B0004020202020204" pitchFamily="34" charset="0"/>
                <a:ea typeface="Aptos" panose="020B0004020202020204" pitchFamily="34" charset="0"/>
                <a:cs typeface="Times New Roman" panose="02020603050405020304" pitchFamily="18" charset="0"/>
              </a:rPr>
              <a:t>N</a:t>
            </a:r>
            <a:r>
              <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aturalizing efforts and contributions potentially </a:t>
            </a:r>
            <a:r>
              <a:rPr lang="en-GB" sz="3000" b="1"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overlook the value of requisite skills</a:t>
            </a:r>
            <a:r>
              <a:rPr lang="en-GB" sz="3000" kern="100" dirty="0">
                <a:effectLst/>
                <a:latin typeface="Aptos" panose="020B0004020202020204" pitchFamily="34" charset="0"/>
                <a:ea typeface="Aptos" panose="020B0004020202020204" pitchFamily="34" charset="0"/>
                <a:cs typeface="Times New Roman" panose="02020603050405020304" pitchFamily="18" charset="0"/>
              </a:rPr>
              <a:t> or that </a:t>
            </a:r>
            <a:r>
              <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qualities or capabilities are not acquired through effort</a:t>
            </a:r>
            <a:r>
              <a:rPr lang="en-GB" sz="3000" kern="100" dirty="0">
                <a:effectLst/>
                <a:latin typeface="Aptos" panose="020B0004020202020204" pitchFamily="34" charset="0"/>
                <a:ea typeface="Aptos" panose="020B0004020202020204" pitchFamily="34" charset="0"/>
                <a:cs typeface="Times New Roman" panose="02020603050405020304" pitchFamily="18" charset="0"/>
              </a:rPr>
              <a:t>.</a:t>
            </a:r>
            <a:endParaRPr lang="en-LV"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44900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EEDF-5A23-C6B2-E0F8-F9EAE647BAFC}"/>
              </a:ext>
            </a:extLst>
          </p:cNvPr>
          <p:cNvSpPr>
            <a:spLocks noGrp="1"/>
          </p:cNvSpPr>
          <p:nvPr>
            <p:ph type="title"/>
          </p:nvPr>
        </p:nvSpPr>
        <p:spPr/>
        <p:txBody>
          <a:bodyPr>
            <a:normAutofit/>
          </a:bodyPr>
          <a:lstStyle/>
          <a:p>
            <a:r>
              <a:rPr lang="en-LV" sz="4000" dirty="0">
                <a:latin typeface="+mn-lt"/>
              </a:rPr>
              <a:t>Conclusions</a:t>
            </a:r>
          </a:p>
        </p:txBody>
      </p:sp>
      <p:sp>
        <p:nvSpPr>
          <p:cNvPr id="3" name="Content Placeholder 2">
            <a:extLst>
              <a:ext uri="{FF2B5EF4-FFF2-40B4-BE49-F238E27FC236}">
                <a16:creationId xmlns:a16="http://schemas.microsoft.com/office/drawing/2014/main" id="{1413ACBF-ED9B-56E4-6E07-D428FCB85DB1}"/>
              </a:ext>
            </a:extLst>
          </p:cNvPr>
          <p:cNvSpPr>
            <a:spLocks noGrp="1"/>
          </p:cNvSpPr>
          <p:nvPr>
            <p:ph idx="1"/>
          </p:nvPr>
        </p:nvSpPr>
        <p:spPr>
          <a:xfrm>
            <a:off x="838200" y="1690688"/>
            <a:ext cx="10515600" cy="4802187"/>
          </a:xfrm>
        </p:spPr>
        <p:txBody>
          <a:bodyPr>
            <a:noAutofit/>
          </a:bodyPr>
          <a:lstStyle/>
          <a:p>
            <a:pPr marL="342900" lvl="0" indent="-342900">
              <a:lnSpc>
                <a:spcPct val="115000"/>
              </a:lnSpc>
              <a:spcAft>
                <a:spcPts val="800"/>
              </a:spcAft>
              <a:buFont typeface="Arial" panose="020B0604020202020204" pitchFamily="34" charset="0"/>
              <a:buChar char="•"/>
              <a:tabLst>
                <a:tab pos="457200" algn="l"/>
              </a:tabLst>
            </a:pPr>
            <a:r>
              <a:rPr lang="en-GB" sz="3000" kern="100" dirty="0">
                <a:effectLst/>
                <a:latin typeface="Aptos" panose="020B0004020202020204" pitchFamily="34" charset="0"/>
                <a:ea typeface="Aptos" panose="020B0004020202020204" pitchFamily="34" charset="0"/>
                <a:cs typeface="Times New Roman" panose="02020603050405020304" pitchFamily="18" charset="0"/>
              </a:rPr>
              <a:t>God</a:t>
            </a:r>
            <a:r>
              <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a:t>
            </a:r>
            <a:r>
              <a:rPr lang="en-GB" sz="3000" kern="100" dirty="0">
                <a:effectLst/>
                <a:latin typeface="Aptos" panose="020B0004020202020204" pitchFamily="34" charset="0"/>
                <a:ea typeface="Aptos" panose="020B0004020202020204" pitchFamily="34" charset="0"/>
                <a:cs typeface="Times New Roman" panose="02020603050405020304" pitchFamily="18" charset="0"/>
              </a:rPr>
              <a:t>s agency both generous, but also calculated (God's agency is fair, but, for example, </a:t>
            </a:r>
            <a:r>
              <a:rPr lang="en-GB" sz="3000" kern="100" dirty="0">
                <a:latin typeface="Aptos" panose="020B0004020202020204" pitchFamily="34" charset="0"/>
                <a:ea typeface="Aptos" panose="020B0004020202020204" pitchFamily="34" charset="0"/>
                <a:cs typeface="Times New Roman" panose="02020603050405020304" pitchFamily="18" charset="0"/>
              </a:rPr>
              <a:t>f</a:t>
            </a:r>
            <a:r>
              <a:rPr lang="en-GB" sz="3000" kern="100" dirty="0">
                <a:effectLst/>
                <a:latin typeface="Aptos" panose="020B0004020202020204" pitchFamily="34" charset="0"/>
                <a:ea typeface="Aptos" panose="020B0004020202020204" pitchFamily="34" charset="0"/>
                <a:cs typeface="Times New Roman" panose="02020603050405020304" pitchFamily="18" charset="0"/>
              </a:rPr>
              <a:t>eminism distorts the balance).</a:t>
            </a:r>
            <a:endParaRPr lang="en-LV" sz="30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endPar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None/>
              <a:tabLst>
                <a:tab pos="457200" algn="l"/>
              </a:tabLst>
            </a:pPr>
            <a:r>
              <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Feminism rises above [others] too [much], too [much], but God is not… everyone has their gifts, which is what we say when we come to church. (Pastor </a:t>
            </a:r>
            <a:r>
              <a:rPr lang="en-GB" sz="3000" kern="100" dirty="0" err="1">
                <a:effectLst/>
                <a:highlight>
                  <a:srgbClr val="FFFFFF"/>
                </a:highlight>
                <a:latin typeface="Aptos" panose="020B0004020202020204" pitchFamily="34" charset="0"/>
                <a:ea typeface="Aptos" panose="020B0004020202020204" pitchFamily="34" charset="0"/>
                <a:cs typeface="Times New Roman" panose="02020603050405020304" pitchFamily="18" charset="0"/>
              </a:rPr>
              <a:t>Indars</a:t>
            </a:r>
            <a:r>
              <a:rPr lang="en-GB" sz="30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rPr>
              <a:t>)</a:t>
            </a:r>
            <a:endParaRPr lang="en-LV"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03728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6EEDF-5A23-C6B2-E0F8-F9EAE647BAFC}"/>
              </a:ext>
            </a:extLst>
          </p:cNvPr>
          <p:cNvSpPr>
            <a:spLocks noGrp="1"/>
          </p:cNvSpPr>
          <p:nvPr>
            <p:ph type="title"/>
          </p:nvPr>
        </p:nvSpPr>
        <p:spPr/>
        <p:txBody>
          <a:bodyPr>
            <a:normAutofit/>
          </a:bodyPr>
          <a:lstStyle/>
          <a:p>
            <a:r>
              <a:rPr lang="en-LV" sz="4000" dirty="0">
                <a:latin typeface="+mn-lt"/>
              </a:rPr>
              <a:t>Conclusions</a:t>
            </a:r>
          </a:p>
        </p:txBody>
      </p:sp>
      <p:sp>
        <p:nvSpPr>
          <p:cNvPr id="3" name="Content Placeholder 2">
            <a:extLst>
              <a:ext uri="{FF2B5EF4-FFF2-40B4-BE49-F238E27FC236}">
                <a16:creationId xmlns:a16="http://schemas.microsoft.com/office/drawing/2014/main" id="{1413ACBF-ED9B-56E4-6E07-D428FCB85DB1}"/>
              </a:ext>
            </a:extLst>
          </p:cNvPr>
          <p:cNvSpPr>
            <a:spLocks noGrp="1"/>
          </p:cNvSpPr>
          <p:nvPr>
            <p:ph idx="1"/>
          </p:nvPr>
        </p:nvSpPr>
        <p:spPr>
          <a:xfrm>
            <a:off x="838200" y="1690688"/>
            <a:ext cx="10515600" cy="4802187"/>
          </a:xfrm>
        </p:spPr>
        <p:txBody>
          <a:bodyPr>
            <a:noAutofit/>
          </a:bodyPr>
          <a:lstStyle/>
          <a:p>
            <a:pPr marL="0" lvl="0" indent="0">
              <a:lnSpc>
                <a:spcPct val="115000"/>
              </a:lnSpc>
              <a:spcAft>
                <a:spcPts val="800"/>
              </a:spcAft>
              <a:buNone/>
              <a:tabLst>
                <a:tab pos="457200" algn="l"/>
              </a:tabLst>
            </a:pPr>
            <a:r>
              <a:rPr lang="en-GB" sz="3000" kern="100" dirty="0">
                <a:effectLst/>
                <a:highlight>
                  <a:srgbClr val="FFFFFF"/>
                </a:highlight>
                <a:ea typeface="Aptos" panose="020B0004020202020204" pitchFamily="34" charset="0"/>
                <a:cs typeface="Times New Roman" panose="02020603050405020304" pitchFamily="18" charset="0"/>
              </a:rPr>
              <a:t>The notion of 'God's gifts' incorporates divine agency which deflects authority. Meanwhile, interpretations of authority manifest distinct regulation and ideals pertaining to conservative lifestyles.</a:t>
            </a:r>
            <a:endParaRPr lang="en-LV" sz="30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6623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FF15-9A62-EC80-6291-CFCD23024154}"/>
              </a:ext>
            </a:extLst>
          </p:cNvPr>
          <p:cNvSpPr>
            <a:spLocks noGrp="1"/>
          </p:cNvSpPr>
          <p:nvPr>
            <p:ph type="title"/>
          </p:nvPr>
        </p:nvSpPr>
        <p:spPr>
          <a:xfrm>
            <a:off x="838200" y="116930"/>
            <a:ext cx="3150326" cy="797469"/>
          </a:xfrm>
        </p:spPr>
        <p:txBody>
          <a:bodyPr>
            <a:normAutofit/>
          </a:bodyPr>
          <a:lstStyle/>
          <a:p>
            <a:r>
              <a:rPr lang="en-LV" sz="2800" dirty="0"/>
              <a:t>References</a:t>
            </a:r>
          </a:p>
        </p:txBody>
      </p:sp>
      <p:sp>
        <p:nvSpPr>
          <p:cNvPr id="3" name="Content Placeholder 2">
            <a:extLst>
              <a:ext uri="{FF2B5EF4-FFF2-40B4-BE49-F238E27FC236}">
                <a16:creationId xmlns:a16="http://schemas.microsoft.com/office/drawing/2014/main" id="{2FE18DDA-1D10-D90B-FA46-6A12D7C14193}"/>
              </a:ext>
            </a:extLst>
          </p:cNvPr>
          <p:cNvSpPr>
            <a:spLocks noGrp="1"/>
          </p:cNvSpPr>
          <p:nvPr>
            <p:ph idx="1"/>
          </p:nvPr>
        </p:nvSpPr>
        <p:spPr>
          <a:xfrm>
            <a:off x="470263" y="914399"/>
            <a:ext cx="10883537" cy="5262564"/>
          </a:xfrm>
        </p:spPr>
        <p:txBody>
          <a:bodyPr>
            <a:noAutofit/>
          </a:bodyPr>
          <a:lstStyle/>
          <a:p>
            <a:pPr marL="0" indent="0">
              <a:lnSpc>
                <a:spcPct val="100000"/>
              </a:lnSpc>
              <a:spcAft>
                <a:spcPts val="800"/>
              </a:spcAft>
              <a:buNone/>
            </a:pP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Cross, Jamie The Coming of the Corporate Gift. </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Theory, Culture &amp; Society</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31 (2-3) (2014), 121-145.</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gn="just">
              <a:lnSpc>
                <a:spcPct val="100000"/>
              </a:lnSpc>
              <a:spcAft>
                <a:spcPts val="800"/>
              </a:spcAft>
              <a:buNone/>
            </a:pP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Delfi</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Jānis</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Vanags</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Kā</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ar</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sieviešu</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ordinēšanu</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mācītāja</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amatā</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Jānis</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Vanags</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What about the ordination of women as pastors?) (19.02.2014.)  </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gn="just">
              <a:lnSpc>
                <a:spcPct val="100000"/>
              </a:lnSpc>
              <a:spcAft>
                <a:spcPts val="800"/>
              </a:spcAft>
              <a:buNone/>
            </a:pP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Gregory, Chriss A.  </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Gifts and commodities</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London (UK: Academic Press, 1982).</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gn="just">
              <a:lnSpc>
                <a:spcPct val="100000"/>
              </a:lnSpc>
              <a:spcAft>
                <a:spcPts val="800"/>
              </a:spcAft>
              <a:buNone/>
            </a:pP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Komter</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Aafke</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Gifts and Social Relations: The Mechanisms of Reciprocity. </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International Sociology</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22 (1) (2007).</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gn="just">
              <a:lnSpc>
                <a:spcPct val="100000"/>
              </a:lnSpc>
              <a:spcAft>
                <a:spcPts val="800"/>
              </a:spcAft>
              <a:buNone/>
            </a:pP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Lee, Seung Cheol. The (anti-)social gift?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Mauss’s</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paradox and the triad of the gift. </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European Journal of Social Theory</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23(4) (2020), 631-648.</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nSpc>
                <a:spcPct val="100000"/>
              </a:lnSpc>
              <a:spcAft>
                <a:spcPts val="800"/>
              </a:spcAft>
              <a:buNone/>
            </a:pP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Mauss</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Marcel. </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The Gift</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(London: Routledge Classics  2002 [1950]).</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gn="just">
              <a:lnSpc>
                <a:spcPct val="100000"/>
              </a:lnSpc>
              <a:spcAft>
                <a:spcPts val="800"/>
              </a:spcAft>
              <a:buNone/>
            </a:pP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Miller, Daniel. A theory of shopping (Cornell University Press, 1998)</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gn="just">
              <a:lnSpc>
                <a:spcPct val="100000"/>
              </a:lnSpc>
              <a:spcAft>
                <a:spcPts val="800"/>
              </a:spcAft>
              <a:buNone/>
            </a:pP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Pyyhtinen</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Olli &amp; Lehtonen, Turo-Kimmo. The gift of waste: The diversity of gift practices among dumpster divers. </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Anthropological Theory</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23(2) (2022). </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gn="just">
              <a:lnSpc>
                <a:spcPct val="100000"/>
              </a:lnSpc>
              <a:spcAft>
                <a:spcPts val="800"/>
              </a:spcAft>
              <a:buNone/>
            </a:pP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Weiner, Annette B.  Inalienable possessions: The paradox of keeping-while giving. (University of California Press, 1992)</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gn="just">
              <a:lnSpc>
                <a:spcPct val="100000"/>
              </a:lnSpc>
              <a:spcAft>
                <a:spcPts val="800"/>
              </a:spcAft>
              <a:buNone/>
            </a:pP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Yan, </a:t>
            </a:r>
            <a:r>
              <a:rPr lang="en-GB" sz="1600"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Yunxiang</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Gifts. In </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The Open </a:t>
            </a:r>
            <a:r>
              <a:rPr lang="en-GB" sz="16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Encyclopedia</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of Anthropology</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edited by Felix Stein. Facsimile of the first edition in </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The Cambridge </a:t>
            </a:r>
            <a:r>
              <a:rPr lang="en-GB" sz="1600" i="1" dirty="0" err="1">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Encyclopedia</a:t>
            </a:r>
            <a:r>
              <a:rPr lang="en-GB" sz="1600" i="1"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of Anthropology</a:t>
            </a:r>
            <a:r>
              <a:rPr lang="en-GB" sz="1600"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rPr>
              <a:t>. ((2020) 2023.) Online: </a:t>
            </a:r>
            <a:r>
              <a:rPr lang="en-GB" sz="1600" u="none" strike="noStrike" dirty="0">
                <a:solidFill>
                  <a:srgbClr val="000000"/>
                </a:solidFill>
                <a:effectLst/>
                <a:highlight>
                  <a:srgbClr val="FFFFFF"/>
                </a:highlight>
                <a:latin typeface="Times New Roman" panose="02020603050405020304" pitchFamily="18" charset="0"/>
                <a:ea typeface="Times New Roman" panose="02020603050405020304" pitchFamily="18" charset="0"/>
                <a:cs typeface="Aptos" panose="020B0004020202020204" pitchFamily="34" charset="0"/>
                <a:hlinkClick r:id="rId2"/>
              </a:rPr>
              <a:t>http://doi.org/10.29164/20gifts</a:t>
            </a:r>
            <a:endParaRPr lang="en-LV" sz="1600" dirty="0">
              <a:effectLst/>
              <a:latin typeface="Aptos" panose="020B0004020202020204" pitchFamily="34" charset="0"/>
              <a:ea typeface="Aptos" panose="020B0004020202020204" pitchFamily="34" charset="0"/>
              <a:cs typeface="Aptos" panose="020B0004020202020204" pitchFamily="34" charset="0"/>
            </a:endParaRPr>
          </a:p>
          <a:p>
            <a:pPr marL="0" indent="0">
              <a:lnSpc>
                <a:spcPct val="100000"/>
              </a:lnSpc>
              <a:buNone/>
            </a:pPr>
            <a:endParaRPr lang="en-LV" sz="2400" dirty="0"/>
          </a:p>
        </p:txBody>
      </p:sp>
    </p:spTree>
    <p:extLst>
      <p:ext uri="{BB962C8B-B14F-4D97-AF65-F5344CB8AC3E}">
        <p14:creationId xmlns:p14="http://schemas.microsoft.com/office/powerpoint/2010/main" val="601093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bulbs with a yellow one standing out">
            <a:extLst>
              <a:ext uri="{FF2B5EF4-FFF2-40B4-BE49-F238E27FC236}">
                <a16:creationId xmlns:a16="http://schemas.microsoft.com/office/drawing/2014/main" id="{37D2F26C-38B3-B2FC-4932-58C595A7C3F6}"/>
              </a:ext>
            </a:extLst>
          </p:cNvPr>
          <p:cNvPicPr>
            <a:picLocks noChangeAspect="1"/>
          </p:cNvPicPr>
          <p:nvPr/>
        </p:nvPicPr>
        <p:blipFill>
          <a:blip r:embed="rId2"/>
          <a:srcRect l="12432" r="28302" b="-1"/>
          <a:stretch/>
        </p:blipFill>
        <p:spPr>
          <a:xfrm>
            <a:off x="6088973" y="10"/>
            <a:ext cx="6103025"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B09A27-190A-B80F-735C-ACDC618FC9A0}"/>
              </a:ext>
            </a:extLst>
          </p:cNvPr>
          <p:cNvSpPr>
            <a:spLocks noGrp="1"/>
          </p:cNvSpPr>
          <p:nvPr>
            <p:ph type="title"/>
          </p:nvPr>
        </p:nvSpPr>
        <p:spPr>
          <a:xfrm>
            <a:off x="761801" y="328512"/>
            <a:ext cx="4778387" cy="1628970"/>
          </a:xfrm>
        </p:spPr>
        <p:txBody>
          <a:bodyPr anchor="ctr">
            <a:normAutofit/>
          </a:bodyPr>
          <a:lstStyle/>
          <a:p>
            <a:r>
              <a:rPr lang="en-LV" sz="4000" dirty="0"/>
              <a:t>Methodology</a:t>
            </a:r>
          </a:p>
        </p:txBody>
      </p:sp>
      <p:sp>
        <p:nvSpPr>
          <p:cNvPr id="3" name="Content Placeholder 2">
            <a:extLst>
              <a:ext uri="{FF2B5EF4-FFF2-40B4-BE49-F238E27FC236}">
                <a16:creationId xmlns:a16="http://schemas.microsoft.com/office/drawing/2014/main" id="{D1572390-B3B3-85D0-532B-1E1E0E7FD365}"/>
              </a:ext>
            </a:extLst>
          </p:cNvPr>
          <p:cNvSpPr>
            <a:spLocks noGrp="1"/>
          </p:cNvSpPr>
          <p:nvPr>
            <p:ph idx="1"/>
          </p:nvPr>
        </p:nvSpPr>
        <p:spPr>
          <a:xfrm>
            <a:off x="761801" y="2884929"/>
            <a:ext cx="4659756" cy="3374137"/>
          </a:xfrm>
        </p:spPr>
        <p:txBody>
          <a:bodyPr anchor="ctr">
            <a:normAutofit/>
          </a:bodyPr>
          <a:lstStyle/>
          <a:p>
            <a:r>
              <a:rPr lang="en-GB" sz="3000" dirty="0"/>
              <a:t>Ethnographic approach</a:t>
            </a:r>
          </a:p>
          <a:p>
            <a:r>
              <a:rPr lang="en-GB" sz="3000" dirty="0"/>
              <a:t>S</a:t>
            </a:r>
            <a:r>
              <a:rPr lang="en-LV" sz="3000" dirty="0"/>
              <a:t>tructured in-depth interviews with pastors and members of parishes.</a:t>
            </a:r>
          </a:p>
        </p:txBody>
      </p:sp>
    </p:spTree>
    <p:extLst>
      <p:ext uri="{BB962C8B-B14F-4D97-AF65-F5344CB8AC3E}">
        <p14:creationId xmlns:p14="http://schemas.microsoft.com/office/powerpoint/2010/main" val="3913659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A cross on top of a building&#10;&#10;Description automatically generated">
            <a:extLst>
              <a:ext uri="{FF2B5EF4-FFF2-40B4-BE49-F238E27FC236}">
                <a16:creationId xmlns:a16="http://schemas.microsoft.com/office/drawing/2014/main" id="{8438846F-FC14-91E2-23FF-68A164FB3B37}"/>
              </a:ext>
            </a:extLst>
          </p:cNvPr>
          <p:cNvPicPr>
            <a:picLocks noChangeAspect="1"/>
          </p:cNvPicPr>
          <p:nvPr/>
        </p:nvPicPr>
        <p:blipFill>
          <a:blip r:embed="rId2"/>
          <a:srcRect t="24982" r="-1" b="-1"/>
          <a:stretch/>
        </p:blipFill>
        <p:spPr>
          <a:xfrm>
            <a:off x="1524" y="10"/>
            <a:ext cx="12188952" cy="6857990"/>
          </a:xfrm>
          <a:prstGeom prst="rect">
            <a:avLst/>
          </a:prstGeom>
        </p:spPr>
      </p:pic>
      <p:sp>
        <p:nvSpPr>
          <p:cNvPr id="13" name="Freeform: Shape 12">
            <a:extLst>
              <a:ext uri="{FF2B5EF4-FFF2-40B4-BE49-F238E27FC236}">
                <a16:creationId xmlns:a16="http://schemas.microsoft.com/office/drawing/2014/main" id="{F6DD4703-FD80-4610-ACE9-01DCD86D8C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CEFCBC2-6F82-4011-8D8D-90F43DCB1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08571"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E9DED9E-DE30-402A-B9D1-AC3C24025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 name="Freeform: Shape 18">
            <a:extLst>
              <a:ext uri="{FF2B5EF4-FFF2-40B4-BE49-F238E27FC236}">
                <a16:creationId xmlns:a16="http://schemas.microsoft.com/office/drawing/2014/main" id="{5CCB7C65-BA06-49C5-8D3C-51F97B409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35602"/>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Title 5">
            <a:extLst>
              <a:ext uri="{FF2B5EF4-FFF2-40B4-BE49-F238E27FC236}">
                <a16:creationId xmlns:a16="http://schemas.microsoft.com/office/drawing/2014/main" id="{E03A136F-FC84-C0F9-F31F-5A7D81669F4D}"/>
              </a:ext>
            </a:extLst>
          </p:cNvPr>
          <p:cNvSpPr>
            <a:spLocks noGrp="1"/>
          </p:cNvSpPr>
          <p:nvPr>
            <p:ph type="ctrTitle"/>
          </p:nvPr>
        </p:nvSpPr>
        <p:spPr>
          <a:xfrm>
            <a:off x="2190750" y="2098405"/>
            <a:ext cx="7810500" cy="2661189"/>
          </a:xfrm>
        </p:spPr>
        <p:txBody>
          <a:bodyPr anchor="b">
            <a:normAutofit/>
          </a:bodyPr>
          <a:lstStyle/>
          <a:p>
            <a:r>
              <a:rPr lang="en-LV" dirty="0"/>
              <a:t>Thank you for your attention!</a:t>
            </a:r>
          </a:p>
        </p:txBody>
      </p:sp>
    </p:spTree>
    <p:extLst>
      <p:ext uri="{BB962C8B-B14F-4D97-AF65-F5344CB8AC3E}">
        <p14:creationId xmlns:p14="http://schemas.microsoft.com/office/powerpoint/2010/main" val="365317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736EC-BEB4-A855-67C5-F7D1D6461D83}"/>
              </a:ext>
            </a:extLst>
          </p:cNvPr>
          <p:cNvSpPr>
            <a:spLocks noGrp="1"/>
          </p:cNvSpPr>
          <p:nvPr>
            <p:ph idx="1"/>
          </p:nvPr>
        </p:nvSpPr>
        <p:spPr/>
        <p:txBody>
          <a:bodyPr>
            <a:normAutofit/>
          </a:bodyPr>
          <a:lstStyle/>
          <a:p>
            <a:pPr marL="0" indent="0">
              <a:buNone/>
            </a:pPr>
            <a:r>
              <a:rPr lang="en-GB" sz="3000" dirty="0">
                <a:solidFill>
                  <a:srgbClr val="0D0D0D"/>
                </a:solidFill>
                <a:highlight>
                  <a:srgbClr val="FFFFFF"/>
                </a:highlight>
                <a:ea typeface="Times New Roman" panose="02020603050405020304" pitchFamily="18" charset="0"/>
              </a:rPr>
              <a:t>A</a:t>
            </a:r>
            <a:r>
              <a:rPr lang="en-GB" sz="3000" dirty="0">
                <a:solidFill>
                  <a:srgbClr val="0D0D0D"/>
                </a:solidFill>
                <a:effectLst/>
                <a:highlight>
                  <a:srgbClr val="FFFFFF"/>
                </a:highlight>
                <a:ea typeface="Times New Roman" panose="02020603050405020304" pitchFamily="18" charset="0"/>
              </a:rPr>
              <a:t>n exploration of the reciprocity in the relational space between pastors, members of parishes and God, and the role of gifts within it. </a:t>
            </a:r>
          </a:p>
        </p:txBody>
      </p:sp>
    </p:spTree>
    <p:extLst>
      <p:ext uri="{BB962C8B-B14F-4D97-AF65-F5344CB8AC3E}">
        <p14:creationId xmlns:p14="http://schemas.microsoft.com/office/powerpoint/2010/main" val="1328559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FFB258A-AA06-AF03-6AE1-00901A0D2E10}"/>
              </a:ext>
            </a:extLst>
          </p:cNvPr>
          <p:cNvSpPr>
            <a:spLocks noGrp="1"/>
          </p:cNvSpPr>
          <p:nvPr>
            <p:ph idx="1"/>
          </p:nvPr>
        </p:nvSpPr>
        <p:spPr>
          <a:xfrm>
            <a:off x="695325" y="1"/>
            <a:ext cx="10706100" cy="6857996"/>
          </a:xfrm>
        </p:spPr>
        <p:txBody>
          <a:bodyPr anchor="ctr">
            <a:normAutofit/>
          </a:bodyPr>
          <a:lstStyle/>
          <a:p>
            <a:pPr marL="0" indent="0">
              <a:buNone/>
            </a:pP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When we come to this distinction between men and women – the masculine is </a:t>
            </a:r>
            <a:r>
              <a:rPr lang="en-GB" sz="3000" b="1"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the part that </a:t>
            </a:r>
            <a:r>
              <a:rPr lang="en-GB" sz="3000" b="1" u="sng"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gives himself as a sacrifice </a:t>
            </a:r>
            <a:r>
              <a:rPr lang="en-GB" sz="3000" b="1"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and the feminine – </a:t>
            </a:r>
            <a:r>
              <a:rPr lang="en-GB" sz="3000" b="1" u="sng"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the one who accepts</a:t>
            </a: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 Here it becomes clear </a:t>
            </a:r>
            <a:r>
              <a:rPr lang="en-GB" sz="3000" b="1"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that the woman as pastor of the church breaks down this whole construction, this whole structure</a:t>
            </a: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 And that is not because she would be less wise, she is not. Among men there are also [those unable to…], there is no difference. But if the pastoral position represents serving Christ, this sacrificial ministry, then if a woman is brought in there, </a:t>
            </a:r>
            <a:r>
              <a:rPr lang="en-GB" sz="3000" b="1"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we tear down something important </a:t>
            </a: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in the church. (Pastor </a:t>
            </a:r>
            <a:r>
              <a:rPr lang="en-GB" sz="3000" dirty="0" err="1">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Tālis</a:t>
            </a: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a:t>
            </a:r>
          </a:p>
          <a:p>
            <a:pPr marL="0" indent="0">
              <a:buNone/>
            </a:pPr>
            <a:endParaRPr lang="en-GB" sz="3000" dirty="0">
              <a:solidFill>
                <a:schemeClr val="tx1">
                  <a:lumMod val="85000"/>
                  <a:lumOff val="15000"/>
                </a:schemeClr>
              </a:solidFill>
              <a:highlight>
                <a:srgbClr val="FFFFFF"/>
              </a:highlight>
              <a:ea typeface="Aptos" panose="020B0004020202020204" pitchFamily="34" charset="0"/>
              <a:cs typeface="Aptos" panose="020B0004020202020204" pitchFamily="34" charset="0"/>
            </a:endParaRPr>
          </a:p>
          <a:p>
            <a:pPr marL="0" indent="0">
              <a:buNone/>
            </a:pPr>
            <a:r>
              <a:rPr lang="en-GB" sz="3000" i="1" dirty="0">
                <a:solidFill>
                  <a:schemeClr val="tx1">
                    <a:lumMod val="85000"/>
                    <a:lumOff val="15000"/>
                  </a:schemeClr>
                </a:solidFill>
                <a:effectLst/>
                <a:highlight>
                  <a:srgbClr val="FFFFFF"/>
                </a:highlight>
                <a:ea typeface="Aptos" panose="020B0004020202020204" pitchFamily="34" charset="0"/>
                <a:cs typeface="Aptos" panose="020B0004020202020204" pitchFamily="34" charset="0"/>
              </a:rPr>
              <a:t>*</a:t>
            </a:r>
            <a:r>
              <a:rPr lang="en-GB" sz="3000" i="1" dirty="0">
                <a:effectLst/>
                <a:ea typeface="Aptos" panose="020B0004020202020204" pitchFamily="34" charset="0"/>
              </a:rPr>
              <a:t>All names of research participants have been anonymised.</a:t>
            </a:r>
            <a:endParaRPr lang="en-LV" sz="3000" i="1" dirty="0">
              <a:solidFill>
                <a:schemeClr val="tx1">
                  <a:lumMod val="85000"/>
                  <a:lumOff val="15000"/>
                </a:schemeClr>
              </a:solidFill>
              <a:effectLst/>
              <a:ea typeface="Aptos" panose="020B0004020202020204" pitchFamily="34" charset="0"/>
              <a:cs typeface="Aptos" panose="020B0004020202020204" pitchFamily="34" charset="0"/>
            </a:endParaRPr>
          </a:p>
        </p:txBody>
      </p:sp>
      <p:sp>
        <p:nvSpPr>
          <p:cNvPr id="25" name="Freeform: Shape 24">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60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93E31AD-F475-461F-A01D-68FCAABFFBA5}"/>
              </a:ext>
            </a:extLst>
          </p:cNvPr>
          <p:cNvGraphicFramePr>
            <a:graphicFrameLocks noGrp="1"/>
          </p:cNvGraphicFramePr>
          <p:nvPr>
            <p:ph idx="1"/>
            <p:extLst>
              <p:ext uri="{D42A27DB-BD31-4B8C-83A1-F6EECF244321}">
                <p14:modId xmlns:p14="http://schemas.microsoft.com/office/powerpoint/2010/main" val="747731400"/>
              </p:ext>
            </p:extLst>
          </p:nvPr>
        </p:nvGraphicFramePr>
        <p:xfrm>
          <a:off x="1188062" y="949431"/>
          <a:ext cx="9644263" cy="5270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867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92C4F-E026-8BF6-4203-FB689B40C545}"/>
              </a:ext>
            </a:extLst>
          </p:cNvPr>
          <p:cNvSpPr>
            <a:spLocks noGrp="1"/>
          </p:cNvSpPr>
          <p:nvPr>
            <p:ph idx="1"/>
          </p:nvPr>
        </p:nvSpPr>
        <p:spPr>
          <a:xfrm>
            <a:off x="657225" y="685801"/>
            <a:ext cx="10858500" cy="5572124"/>
          </a:xfrm>
        </p:spPr>
        <p:txBody>
          <a:bodyPr anchor="ctr">
            <a:normAutofit/>
          </a:bodyPr>
          <a:lstStyle/>
          <a:p>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(1) Faith itself is a gift from God. It is not bodily, it is spiritual. [...] It is a real gift from God. So, </a:t>
            </a:r>
            <a:r>
              <a:rPr lang="en-GB" sz="3000" b="1"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if it is a gift of the spirit, it is a genderless gift.</a:t>
            </a: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  (2) </a:t>
            </a:r>
            <a:r>
              <a:rPr lang="en-GB" sz="3000" b="1"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God has not deliberately given all the gifts to one person</a:t>
            </a:r>
            <a:r>
              <a:rPr lang="en-GB" sz="3000" b="1" dirty="0">
                <a:solidFill>
                  <a:schemeClr val="tx1">
                    <a:lumMod val="85000"/>
                    <a:lumOff val="15000"/>
                  </a:schemeClr>
                </a:solidFill>
                <a:highlight>
                  <a:srgbClr val="FFFFFF"/>
                </a:highlight>
                <a:ea typeface="Times New Roman" panose="02020603050405020304" pitchFamily="18" charset="0"/>
                <a:cs typeface="Aptos" panose="020B0004020202020204" pitchFamily="34" charset="0"/>
              </a:rPr>
              <a:t>;</a:t>
            </a:r>
            <a:r>
              <a:rPr lang="en-GB" sz="3000" b="1"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 he wants us to depend on each other</a:t>
            </a: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 As human beings. There are </a:t>
            </a:r>
            <a:r>
              <a:rPr lang="en-GB" sz="3000" b="1"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specific gifts for women, and specific gifts for men</a:t>
            </a:r>
            <a:r>
              <a:rPr lang="en-GB" sz="3000" dirty="0">
                <a:solidFill>
                  <a:schemeClr val="tx1">
                    <a:lumMod val="85000"/>
                    <a:lumOff val="15000"/>
                  </a:schemeClr>
                </a:solidFill>
                <a:effectLst/>
                <a:highlight>
                  <a:srgbClr val="FFFFFF"/>
                </a:highlight>
                <a:ea typeface="Times New Roman" panose="02020603050405020304" pitchFamily="18" charset="0"/>
                <a:cs typeface="Aptos" panose="020B0004020202020204" pitchFamily="34" charset="0"/>
              </a:rPr>
              <a:t>. We can see that in everyday life. (Pastor Kristaps)</a:t>
            </a:r>
            <a:endParaRPr lang="en-LV" sz="3000" dirty="0">
              <a:solidFill>
                <a:schemeClr val="tx1">
                  <a:lumMod val="85000"/>
                  <a:lumOff val="15000"/>
                </a:schemeClr>
              </a:solidFill>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73730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93ACBAA-8433-B1AF-A515-E6BAE1FFC0E2}"/>
              </a:ext>
            </a:extLst>
          </p:cNvPr>
          <p:cNvSpPr>
            <a:spLocks noGrp="1"/>
          </p:cNvSpPr>
          <p:nvPr>
            <p:ph type="title"/>
          </p:nvPr>
        </p:nvSpPr>
        <p:spPr>
          <a:xfrm>
            <a:off x="6657715" y="467270"/>
            <a:ext cx="4529330" cy="6162130"/>
          </a:xfrm>
        </p:spPr>
        <p:txBody>
          <a:bodyPr anchor="b">
            <a:normAutofit/>
          </a:bodyPr>
          <a:lstStyle/>
          <a:p>
            <a:pPr algn="r"/>
            <a:br>
              <a:rPr lang="en-LV" sz="3300" b="1" dirty="0">
                <a:latin typeface="+mn-lt"/>
              </a:rPr>
            </a:br>
            <a:br>
              <a:rPr lang="en-LV" sz="3300" dirty="0">
                <a:latin typeface="+mn-lt"/>
              </a:rPr>
            </a:br>
            <a:br>
              <a:rPr lang="en-LV" sz="3300" dirty="0">
                <a:latin typeface="+mn-lt"/>
              </a:rPr>
            </a:br>
            <a:br>
              <a:rPr lang="en-LV" sz="3300" dirty="0">
                <a:latin typeface="+mn-lt"/>
              </a:rPr>
            </a:br>
            <a:br>
              <a:rPr lang="en-LV" sz="3300" dirty="0">
                <a:latin typeface="+mn-lt"/>
              </a:rPr>
            </a:br>
            <a:r>
              <a:rPr lang="en-GB" sz="3000" dirty="0">
                <a:effectLst/>
                <a:ea typeface="Times New Roman" panose="02020603050405020304" pitchFamily="18" charset="0"/>
              </a:rPr>
              <a:t>'What about the ordination of women as pastors?' written by Archbishop </a:t>
            </a:r>
            <a:r>
              <a:rPr lang="en-GB" sz="3000" dirty="0" err="1">
                <a:effectLst/>
                <a:ea typeface="Times New Roman" panose="02020603050405020304" pitchFamily="18" charset="0"/>
              </a:rPr>
              <a:t>Jānis</a:t>
            </a:r>
            <a:r>
              <a:rPr lang="en-GB" sz="3000" dirty="0">
                <a:effectLst/>
                <a:ea typeface="Times New Roman" panose="02020603050405020304" pitchFamily="18" charset="0"/>
              </a:rPr>
              <a:t> </a:t>
            </a:r>
            <a:r>
              <a:rPr lang="en-GB" sz="3000" dirty="0" err="1">
                <a:effectLst/>
                <a:ea typeface="Times New Roman" panose="02020603050405020304" pitchFamily="18" charset="0"/>
              </a:rPr>
              <a:t>Vanags</a:t>
            </a:r>
            <a:br>
              <a:rPr lang="en-GB" sz="3000" dirty="0">
                <a:ea typeface="Times New Roman" panose="02020603050405020304" pitchFamily="18" charset="0"/>
              </a:rPr>
            </a:br>
            <a:br>
              <a:rPr lang="en-GB" sz="3000" dirty="0">
                <a:ea typeface="Times New Roman" panose="02020603050405020304" pitchFamily="18" charset="0"/>
              </a:rPr>
            </a:br>
            <a:r>
              <a:rPr lang="en-GB" sz="3000" dirty="0">
                <a:ea typeface="Times New Roman" panose="02020603050405020304" pitchFamily="18" charset="0"/>
              </a:rPr>
              <a:t>Why women should not be ordained?</a:t>
            </a:r>
            <a:r>
              <a:rPr lang="en-GB" sz="3000" dirty="0">
                <a:effectLst/>
                <a:ea typeface="Times New Roman" panose="02020603050405020304" pitchFamily="18" charset="0"/>
              </a:rPr>
              <a:t> </a:t>
            </a:r>
            <a:br>
              <a:rPr lang="en-GB" sz="1400" dirty="0">
                <a:effectLst/>
                <a:ea typeface="Times New Roman" panose="02020603050405020304" pitchFamily="18" charset="0"/>
              </a:rPr>
            </a:br>
            <a:endParaRPr lang="en-LV" sz="1400" dirty="0">
              <a:latin typeface="+mn-lt"/>
            </a:endParaRPr>
          </a:p>
        </p:txBody>
      </p:sp>
      <p:sp>
        <p:nvSpPr>
          <p:cNvPr id="14" name="Oval 1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paper with black text&#10;&#10;Description automatically generated">
            <a:extLst>
              <a:ext uri="{FF2B5EF4-FFF2-40B4-BE49-F238E27FC236}">
                <a16:creationId xmlns:a16="http://schemas.microsoft.com/office/drawing/2014/main" id="{D2E80D4E-EB91-E8AA-9D87-E5F479609819}"/>
              </a:ext>
            </a:extLst>
          </p:cNvPr>
          <p:cNvPicPr>
            <a:picLocks noChangeAspect="1"/>
          </p:cNvPicPr>
          <p:nvPr/>
        </p:nvPicPr>
        <p:blipFill>
          <a:blip r:embed="rId2"/>
          <a:srcRect l="4711" r="14290"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2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76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84BF7-53C9-0CEA-8C53-90050CD63F11}"/>
              </a:ext>
            </a:extLst>
          </p:cNvPr>
          <p:cNvSpPr>
            <a:spLocks noGrp="1"/>
          </p:cNvSpPr>
          <p:nvPr>
            <p:ph type="title"/>
          </p:nvPr>
        </p:nvSpPr>
        <p:spPr/>
        <p:txBody>
          <a:bodyPr>
            <a:normAutofit/>
          </a:bodyPr>
          <a:lstStyle/>
          <a:p>
            <a:r>
              <a:rPr lang="en-LV" sz="4000" dirty="0">
                <a:latin typeface="+mn-lt"/>
              </a:rPr>
              <a:t>Excerpts</a:t>
            </a:r>
          </a:p>
        </p:txBody>
      </p:sp>
      <p:sp>
        <p:nvSpPr>
          <p:cNvPr id="3" name="Content Placeholder 2">
            <a:extLst>
              <a:ext uri="{FF2B5EF4-FFF2-40B4-BE49-F238E27FC236}">
                <a16:creationId xmlns:a16="http://schemas.microsoft.com/office/drawing/2014/main" id="{710ECDFB-3F13-6C0D-7A19-4C53D777E309}"/>
              </a:ext>
            </a:extLst>
          </p:cNvPr>
          <p:cNvSpPr>
            <a:spLocks noGrp="1"/>
          </p:cNvSpPr>
          <p:nvPr>
            <p:ph idx="1"/>
          </p:nvPr>
        </p:nvSpPr>
        <p:spPr/>
        <p:txBody>
          <a:bodyPr>
            <a:normAutofit/>
          </a:bodyPr>
          <a:lstStyle/>
          <a:p>
            <a:r>
              <a:rPr lang="en-GB" sz="3000" dirty="0">
                <a:effectLst/>
                <a:ea typeface="Times New Roman" panose="02020603050405020304" pitchFamily="18" charset="0"/>
              </a:rPr>
              <a:t>'[M]</a:t>
            </a:r>
            <a:r>
              <a:rPr lang="en-GB" sz="3000" dirty="0" err="1">
                <a:effectLst/>
                <a:ea typeface="Times New Roman" panose="02020603050405020304" pitchFamily="18" charset="0"/>
              </a:rPr>
              <a:t>en</a:t>
            </a:r>
            <a:r>
              <a:rPr lang="en-GB" sz="3000" dirty="0">
                <a:effectLst/>
                <a:ea typeface="Times New Roman" panose="02020603050405020304" pitchFamily="18" charset="0"/>
              </a:rPr>
              <a:t> are </a:t>
            </a:r>
            <a:r>
              <a:rPr lang="en-GB" sz="3000" b="1" dirty="0">
                <a:effectLst/>
                <a:ea typeface="Times New Roman" panose="02020603050405020304" pitchFamily="18" charset="0"/>
              </a:rPr>
              <a:t>gifted by God </a:t>
            </a:r>
            <a:r>
              <a:rPr lang="en-GB" sz="3000" dirty="0">
                <a:effectLst/>
                <a:ea typeface="Times New Roman" panose="02020603050405020304" pitchFamily="18" charset="0"/>
              </a:rPr>
              <a:t>to serve as husbands, fathers, and spiritual leaders, but women as wives, mothers' and 'assistants to spiritual leaders’</a:t>
            </a:r>
            <a:r>
              <a:rPr lang="en-LV" sz="3000" dirty="0">
                <a:ea typeface="Times New Roman" panose="02020603050405020304" pitchFamily="18" charset="0"/>
              </a:rPr>
              <a:t>.</a:t>
            </a:r>
          </a:p>
          <a:p>
            <a:endParaRPr lang="en-LV" sz="3000" dirty="0">
              <a:effectLst/>
            </a:endParaRPr>
          </a:p>
          <a:p>
            <a:r>
              <a:rPr lang="en-GB" sz="3000" dirty="0">
                <a:effectLst/>
                <a:highlight>
                  <a:srgbClr val="FFFFFF"/>
                </a:highlight>
                <a:ea typeface="Times New Roman" panose="02020603050405020304" pitchFamily="18" charset="0"/>
              </a:rPr>
              <a:t>'W</a:t>
            </a:r>
            <a:r>
              <a:rPr lang="en-GB" sz="3000" dirty="0">
                <a:effectLst/>
                <a:ea typeface="Times New Roman" panose="02020603050405020304" pitchFamily="18" charset="0"/>
              </a:rPr>
              <a:t>e honour and respect God's will in this matter, praising Him for </a:t>
            </a:r>
            <a:r>
              <a:rPr lang="en-GB" sz="3000" b="1" dirty="0">
                <a:effectLst/>
                <a:ea typeface="Times New Roman" panose="02020603050405020304" pitchFamily="18" charset="0"/>
              </a:rPr>
              <a:t>the abundant gifts </a:t>
            </a:r>
            <a:r>
              <a:rPr lang="en-GB" sz="3000" dirty="0">
                <a:effectLst/>
                <a:ea typeface="Times New Roman" panose="02020603050405020304" pitchFamily="18" charset="0"/>
              </a:rPr>
              <a:t>He has bestowed upon us, including the great opportunities to serve Him, which He grants to both men and women’.</a:t>
            </a:r>
            <a:endParaRPr lang="en-LV" sz="3000" dirty="0"/>
          </a:p>
        </p:txBody>
      </p:sp>
    </p:spTree>
    <p:extLst>
      <p:ext uri="{BB962C8B-B14F-4D97-AF65-F5344CB8AC3E}">
        <p14:creationId xmlns:p14="http://schemas.microsoft.com/office/powerpoint/2010/main" val="270160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EEAC3C-325E-6AFA-2897-958764DC746E}"/>
              </a:ext>
            </a:extLst>
          </p:cNvPr>
          <p:cNvSpPr>
            <a:spLocks noGrp="1"/>
          </p:cNvSpPr>
          <p:nvPr>
            <p:ph idx="1"/>
          </p:nvPr>
        </p:nvSpPr>
        <p:spPr/>
        <p:txBody>
          <a:bodyPr/>
          <a:lstStyle/>
          <a:p>
            <a:pPr marL="0" indent="0">
              <a:buNone/>
            </a:pPr>
            <a:r>
              <a:rPr lang="en-GB" sz="3000" dirty="0">
                <a:solidFill>
                  <a:srgbClr val="0D0D0D"/>
                </a:solidFill>
                <a:effectLst/>
                <a:highlight>
                  <a:srgbClr val="FFFFFF"/>
                </a:highlight>
                <a:ea typeface="Times New Roman" panose="02020603050405020304" pitchFamily="18" charset="0"/>
                <a:cs typeface="Aptos" panose="020B0004020202020204" pitchFamily="34" charset="0"/>
              </a:rPr>
              <a:t>‘</a:t>
            </a:r>
            <a:r>
              <a:rPr lang="en-GB" sz="3000" b="1" dirty="0">
                <a:solidFill>
                  <a:srgbClr val="0D0D0D"/>
                </a:solidFill>
                <a:effectLst/>
                <a:highlight>
                  <a:srgbClr val="FFFFFF"/>
                </a:highlight>
                <a:ea typeface="Times New Roman" panose="02020603050405020304" pitchFamily="18" charset="0"/>
                <a:cs typeface="Aptos" panose="020B0004020202020204" pitchFamily="34" charset="0"/>
              </a:rPr>
              <a:t>God gave many gifts to His Church</a:t>
            </a:r>
            <a:r>
              <a:rPr lang="en-GB" sz="3000" dirty="0">
                <a:solidFill>
                  <a:srgbClr val="0D0D0D"/>
                </a:solidFill>
                <a:effectLst/>
                <a:highlight>
                  <a:srgbClr val="FFFFFF"/>
                </a:highlight>
                <a:ea typeface="Times New Roman" panose="02020603050405020304" pitchFamily="18" charset="0"/>
                <a:cs typeface="Aptos" panose="020B0004020202020204" pitchFamily="34" charset="0"/>
              </a:rPr>
              <a:t>. One of those gifts is public pastoral service. We </a:t>
            </a:r>
            <a:r>
              <a:rPr lang="en-GB" sz="3000" b="1" dirty="0">
                <a:solidFill>
                  <a:srgbClr val="0D0D0D"/>
                </a:solidFill>
                <a:effectLst/>
                <a:highlight>
                  <a:srgbClr val="FFFFFF"/>
                </a:highlight>
                <a:ea typeface="Times New Roman" panose="02020603050405020304" pitchFamily="18" charset="0"/>
                <a:cs typeface="Aptos" panose="020B0004020202020204" pitchFamily="34" charset="0"/>
              </a:rPr>
              <a:t>accept what God gives </a:t>
            </a:r>
            <a:r>
              <a:rPr lang="en-GB" sz="3000" dirty="0">
                <a:solidFill>
                  <a:srgbClr val="0D0D0D"/>
                </a:solidFill>
                <a:effectLst/>
                <a:highlight>
                  <a:srgbClr val="FFFFFF"/>
                </a:highlight>
                <a:ea typeface="Times New Roman" panose="02020603050405020304" pitchFamily="18" charset="0"/>
                <a:cs typeface="Aptos" panose="020B0004020202020204" pitchFamily="34" charset="0"/>
              </a:rPr>
              <a:t>and [we accept it] in the form He has given it. We do not tell God that </a:t>
            </a:r>
            <a:r>
              <a:rPr lang="en-GB" sz="3000" b="1" dirty="0">
                <a:solidFill>
                  <a:srgbClr val="0D0D0D"/>
                </a:solidFill>
                <a:effectLst/>
                <a:highlight>
                  <a:srgbClr val="FFFFFF"/>
                </a:highlight>
                <a:ea typeface="Times New Roman" panose="02020603050405020304" pitchFamily="18" charset="0"/>
                <a:cs typeface="Aptos" panose="020B0004020202020204" pitchFamily="34" charset="0"/>
              </a:rPr>
              <a:t>His gift is not good enough or that we do not like the shape of the gift he has given</a:t>
            </a:r>
            <a:r>
              <a:rPr lang="en-GB" sz="3000" dirty="0">
                <a:solidFill>
                  <a:srgbClr val="0D0D0D"/>
                </a:solidFill>
                <a:effectLst/>
                <a:highlight>
                  <a:srgbClr val="FFFFFF"/>
                </a:highlight>
                <a:ea typeface="Times New Roman" panose="02020603050405020304" pitchFamily="18" charset="0"/>
                <a:cs typeface="Aptos" panose="020B0004020202020204" pitchFamily="34" charset="0"/>
              </a:rPr>
              <a:t>. We accept God's gifts gratefully once they are given. We rejoice about the opportunities that God has given us, that He has freed people to serve Him in the church and everyday life.’</a:t>
            </a:r>
            <a:endParaRPr lang="en-LV" sz="3000" dirty="0">
              <a:effectLst/>
              <a:ea typeface="Aptos" panose="020B0004020202020204" pitchFamily="34" charset="0"/>
              <a:cs typeface="Aptos" panose="020B0004020202020204" pitchFamily="34" charset="0"/>
            </a:endParaRPr>
          </a:p>
          <a:p>
            <a:endParaRPr lang="en-LV" dirty="0"/>
          </a:p>
        </p:txBody>
      </p:sp>
      <p:sp>
        <p:nvSpPr>
          <p:cNvPr id="2" name="Title 1">
            <a:extLst>
              <a:ext uri="{FF2B5EF4-FFF2-40B4-BE49-F238E27FC236}">
                <a16:creationId xmlns:a16="http://schemas.microsoft.com/office/drawing/2014/main" id="{8974CAC9-ED47-FCD6-8263-FC128803AA07}"/>
              </a:ext>
            </a:extLst>
          </p:cNvPr>
          <p:cNvSpPr>
            <a:spLocks noGrp="1"/>
          </p:cNvSpPr>
          <p:nvPr>
            <p:ph type="title"/>
          </p:nvPr>
        </p:nvSpPr>
        <p:spPr>
          <a:xfrm>
            <a:off x="838200" y="365125"/>
            <a:ext cx="10515600" cy="1325563"/>
          </a:xfrm>
        </p:spPr>
        <p:txBody>
          <a:bodyPr>
            <a:normAutofit/>
          </a:bodyPr>
          <a:lstStyle/>
          <a:p>
            <a:r>
              <a:rPr lang="en-LV" sz="4000" dirty="0">
                <a:latin typeface="+mn-lt"/>
              </a:rPr>
              <a:t>Excerpt</a:t>
            </a:r>
          </a:p>
        </p:txBody>
      </p:sp>
    </p:spTree>
    <p:extLst>
      <p:ext uri="{BB962C8B-B14F-4D97-AF65-F5344CB8AC3E}">
        <p14:creationId xmlns:p14="http://schemas.microsoft.com/office/powerpoint/2010/main" val="1198517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1580</TotalTime>
  <Words>1341</Words>
  <Application>Microsoft Macintosh PowerPoint</Application>
  <PresentationFormat>Widescreen</PresentationFormat>
  <Paragraphs>72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Meiryo</vt:lpstr>
      <vt:lpstr>Aptos</vt:lpstr>
      <vt:lpstr>Aptos Display</vt:lpstr>
      <vt:lpstr>Arial</vt:lpstr>
      <vt:lpstr>Times New Roman</vt:lpstr>
      <vt:lpstr>Office Theme</vt:lpstr>
      <vt:lpstr>Gendered roles as God’s gifts</vt:lpstr>
      <vt:lpstr>Methodology</vt:lpstr>
      <vt:lpstr>PowerPoint Presentation</vt:lpstr>
      <vt:lpstr>PowerPoint Presentation</vt:lpstr>
      <vt:lpstr>PowerPoint Presentation</vt:lpstr>
      <vt:lpstr>PowerPoint Presentation</vt:lpstr>
      <vt:lpstr>     'What about the ordination of women as pastors?' written by Archbishop Jānis Vanags  Why women should not be ordained?  </vt:lpstr>
      <vt:lpstr>Excerpts</vt:lpstr>
      <vt:lpstr>Excerpt</vt:lpstr>
      <vt:lpstr>PowerPoint Presentation</vt:lpstr>
      <vt:lpstr>Gift in anthropology</vt:lpstr>
      <vt:lpstr>Gift in anthropology</vt:lpstr>
      <vt:lpstr>Gift in anthropology</vt:lpstr>
      <vt:lpstr>Gift in anthropology</vt:lpstr>
      <vt:lpstr>PowerPoint Presentation</vt:lpstr>
      <vt:lpstr>Conclusions</vt:lpstr>
      <vt:lpstr>Conclusions</vt:lpstr>
      <vt:lpstr>Conclusions</vt:lpstr>
      <vt:lpstr>References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Māra Neikena</dc:creator>
  <cp:lastModifiedBy>Māra Neikena</cp:lastModifiedBy>
  <cp:revision>4</cp:revision>
  <dcterms:created xsi:type="dcterms:W3CDTF">2024-08-19T09:22:48Z</dcterms:created>
  <dcterms:modified xsi:type="dcterms:W3CDTF">2024-08-20T11:44:08Z</dcterms:modified>
</cp:coreProperties>
</file>